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322" r:id="rId3"/>
    <p:sldId id="320" r:id="rId4"/>
    <p:sldId id="323" r:id="rId5"/>
    <p:sldId id="329" r:id="rId6"/>
    <p:sldId id="321" r:id="rId7"/>
    <p:sldId id="325" r:id="rId8"/>
    <p:sldId id="326" r:id="rId9"/>
    <p:sldId id="327" r:id="rId10"/>
    <p:sldId id="319" r:id="rId11"/>
    <p:sldId id="328" r:id="rId12"/>
    <p:sldId id="279" r:id="rId13"/>
  </p:sldIdLst>
  <p:sldSz cx="9144000" cy="5143500" type="screen16x9"/>
  <p:notesSz cx="6858000" cy="9144000"/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521415D9-36F7-43E2-AB2F-B90AF26B5E84}">
      <p14:sectionLst xmlns:p14="http://schemas.microsoft.com/office/powerpoint/2010/main">
        <p14:section name="Diapo intro" id="{5DA3041A-FDDB-6E49-92B9-CC566A7CC9E6}">
          <p14:sldIdLst>
            <p14:sldId id="256"/>
            <p14:sldId id="322"/>
          </p14:sldIdLst>
        </p14:section>
        <p14:section name="Bloc 2" id="{87007C69-DC8D-E44F-86E6-213AB80DEAC3}">
          <p14:sldIdLst>
            <p14:sldId id="320"/>
            <p14:sldId id="323"/>
          </p14:sldIdLst>
        </p14:section>
        <p14:section name="Bloc 3: Des réponses opérationnelles aux problématiques des établissements" id="{13F71BE6-7687-9148-BFBB-5F61268A2199}">
          <p14:sldIdLst>
            <p14:sldId id="329"/>
            <p14:sldId id="321"/>
            <p14:sldId id="325"/>
            <p14:sldId id="326"/>
            <p14:sldId id="327"/>
            <p14:sldId id="319"/>
          </p14:sldIdLst>
        </p14:section>
        <p14:section name="Section sans titre" id="{E4224573-C0FC-49A5-B333-96642689A99B}">
          <p14:sldIdLst>
            <p14:sldId id="328"/>
            <p14:sldId id="27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0C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67" autoAdjust="0"/>
    <p:restoredTop sz="86377" autoAdjust="0"/>
  </p:normalViewPr>
  <p:slideViewPr>
    <p:cSldViewPr snapToGrid="0" snapToObjects="1">
      <p:cViewPr varScale="1">
        <p:scale>
          <a:sx n="79" d="100"/>
          <a:sy n="79" d="100"/>
        </p:scale>
        <p:origin x="82" y="173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484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ABB0E1D-77C6-2341-ABF8-056A1216743D}" type="doc">
      <dgm:prSet loTypeId="urn:microsoft.com/office/officeart/2008/layout/RadialCluster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3A84BDFB-95CF-E34D-AFDC-9A8724627E8E}">
      <dgm:prSet phldrT="[Texte]"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>
        <a:solidFill>
          <a:schemeClr val="accent1"/>
        </a:solidFill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fr-FR" sz="2000" dirty="0" smtClean="0"/>
            <a:t>Missions</a:t>
          </a:r>
          <a:endParaRPr lang="fr-FR" sz="2000" dirty="0"/>
        </a:p>
      </dgm:t>
    </dgm:pt>
    <dgm:pt modelId="{9E66F43E-6296-534C-84CA-7EDA694483A6}" type="parTrans" cxnId="{22425F1B-324B-DC48-9B2B-C5A0DB44147A}">
      <dgm:prSet/>
      <dgm:spPr/>
      <dgm:t>
        <a:bodyPr/>
        <a:lstStyle/>
        <a:p>
          <a:endParaRPr lang="fr-FR" sz="1800"/>
        </a:p>
      </dgm:t>
    </dgm:pt>
    <dgm:pt modelId="{116CFBFA-3A17-C04E-AAEA-F8176CE68A9C}" type="sibTrans" cxnId="{22425F1B-324B-DC48-9B2B-C5A0DB44147A}">
      <dgm:prSet/>
      <dgm:spPr/>
      <dgm:t>
        <a:bodyPr/>
        <a:lstStyle/>
        <a:p>
          <a:endParaRPr lang="fr-FR" sz="1800"/>
        </a:p>
      </dgm:t>
    </dgm:pt>
    <dgm:pt modelId="{1D338AFA-78B4-2D42-A471-7E1E15C83246}">
      <dgm:prSet phldrT="[Texte]"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>
        <a:solidFill>
          <a:schemeClr val="accent1"/>
        </a:solidFill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fr-FR" sz="900" dirty="0" smtClean="0"/>
            <a:t>Production pédagogique pour favoriser l’enseignement</a:t>
          </a:r>
          <a:endParaRPr lang="fr-FR" sz="900" dirty="0"/>
        </a:p>
      </dgm:t>
    </dgm:pt>
    <dgm:pt modelId="{2DBF353C-5424-7641-98FD-7EE373D6858A}" type="parTrans" cxnId="{F709CCCB-40F1-534D-91F8-40599C4513C6}">
      <dgm:prSet/>
      <dgm:spPr/>
      <dgm:t>
        <a:bodyPr/>
        <a:lstStyle/>
        <a:p>
          <a:endParaRPr lang="fr-FR" sz="1800"/>
        </a:p>
      </dgm:t>
    </dgm:pt>
    <dgm:pt modelId="{955E50B6-B351-D049-A71D-8F72D1C1383D}" type="sibTrans" cxnId="{F709CCCB-40F1-534D-91F8-40599C4513C6}">
      <dgm:prSet/>
      <dgm:spPr/>
      <dgm:t>
        <a:bodyPr/>
        <a:lstStyle/>
        <a:p>
          <a:endParaRPr lang="fr-FR" sz="1800"/>
        </a:p>
      </dgm:t>
    </dgm:pt>
    <dgm:pt modelId="{B1C6A6C3-8DAF-524C-A75C-B870256F6C7C}">
      <dgm:prSet phldrT="[Texte]"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>
        <a:solidFill>
          <a:schemeClr val="accent1"/>
        </a:solidFill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fr-FR" sz="1200" dirty="0" smtClean="0"/>
            <a:t>Culture Scientifique</a:t>
          </a:r>
          <a:endParaRPr lang="fr-FR" sz="1200" dirty="0"/>
        </a:p>
      </dgm:t>
    </dgm:pt>
    <dgm:pt modelId="{C41E3BA4-6BB3-6E49-80F1-2D7835EFA71C}" type="parTrans" cxnId="{C7DE84CA-3314-A949-B9F8-9E5EE53EE92C}">
      <dgm:prSet/>
      <dgm:spPr/>
      <dgm:t>
        <a:bodyPr/>
        <a:lstStyle/>
        <a:p>
          <a:endParaRPr lang="fr-FR" sz="1800"/>
        </a:p>
      </dgm:t>
    </dgm:pt>
    <dgm:pt modelId="{0DC18826-C13E-2847-B25F-39E49F531BEA}" type="sibTrans" cxnId="{C7DE84CA-3314-A949-B9F8-9E5EE53EE92C}">
      <dgm:prSet/>
      <dgm:spPr/>
      <dgm:t>
        <a:bodyPr/>
        <a:lstStyle/>
        <a:p>
          <a:endParaRPr lang="fr-FR" sz="1800"/>
        </a:p>
      </dgm:t>
    </dgm:pt>
    <dgm:pt modelId="{C2264EFA-E59E-434E-BFB3-DE60833B10AB}">
      <dgm:prSet phldrT="[Texte]"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>
        <a:solidFill>
          <a:schemeClr val="accent1"/>
        </a:solidFill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fr-FR" sz="1000" dirty="0" smtClean="0"/>
            <a:t>Francophonie et International</a:t>
          </a:r>
          <a:endParaRPr lang="fr-FR" sz="1000" dirty="0"/>
        </a:p>
      </dgm:t>
    </dgm:pt>
    <dgm:pt modelId="{CDC9D9EE-8987-434D-BAA7-CA833D29258D}" type="parTrans" cxnId="{2BC05A01-2C89-DF42-A02D-6BD52EDAC5A9}">
      <dgm:prSet/>
      <dgm:spPr/>
      <dgm:t>
        <a:bodyPr/>
        <a:lstStyle/>
        <a:p>
          <a:endParaRPr lang="fr-FR" sz="1800"/>
        </a:p>
      </dgm:t>
    </dgm:pt>
    <dgm:pt modelId="{097BD4A0-D0EC-9046-98DF-4E763A5B301E}" type="sibTrans" cxnId="{2BC05A01-2C89-DF42-A02D-6BD52EDAC5A9}">
      <dgm:prSet/>
      <dgm:spPr/>
      <dgm:t>
        <a:bodyPr/>
        <a:lstStyle/>
        <a:p>
          <a:endParaRPr lang="fr-FR" sz="1800"/>
        </a:p>
      </dgm:t>
    </dgm:pt>
    <dgm:pt modelId="{49799526-CACB-CA44-8891-3FD31B57765F}">
      <dgm:prSet phldrT="[Texte]"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>
        <a:solidFill>
          <a:schemeClr val="accent1"/>
        </a:solidFill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fr-FR" sz="900" dirty="0" smtClean="0"/>
            <a:t>Promouvoir l’usage des TICE dans l’enseignement</a:t>
          </a:r>
          <a:endParaRPr lang="fr-FR" sz="900" dirty="0"/>
        </a:p>
      </dgm:t>
    </dgm:pt>
    <dgm:pt modelId="{4577E802-BCEC-2E47-926C-9848A8668F29}" type="parTrans" cxnId="{1FC5C2CA-E897-C242-9161-A211F85965B4}">
      <dgm:prSet/>
      <dgm:spPr/>
      <dgm:t>
        <a:bodyPr/>
        <a:lstStyle/>
        <a:p>
          <a:endParaRPr lang="fr-FR" sz="1800"/>
        </a:p>
      </dgm:t>
    </dgm:pt>
    <dgm:pt modelId="{FB9638C0-420D-5A4C-A881-03E67F57EC62}" type="sibTrans" cxnId="{1FC5C2CA-E897-C242-9161-A211F85965B4}">
      <dgm:prSet/>
      <dgm:spPr/>
      <dgm:t>
        <a:bodyPr/>
        <a:lstStyle/>
        <a:p>
          <a:endParaRPr lang="fr-FR" sz="1800"/>
        </a:p>
      </dgm:t>
    </dgm:pt>
    <dgm:pt modelId="{4C461DA8-80BA-CE44-A3D6-BB0A375B43A9}">
      <dgm:prSet phldrT="[Texte]"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>
        <a:solidFill>
          <a:schemeClr val="accent1"/>
        </a:solidFill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fr-FR" sz="900" dirty="0" smtClean="0"/>
            <a:t>Accompagner et promouvoir les FOAD des établissements</a:t>
          </a:r>
          <a:endParaRPr lang="fr-FR" sz="900" dirty="0"/>
        </a:p>
      </dgm:t>
    </dgm:pt>
    <dgm:pt modelId="{A4312F74-5C41-6640-BEC3-C98ED8CAF5E0}" type="parTrans" cxnId="{ECEBF2DD-DBF4-0A48-B8EC-966C810BDA0F}">
      <dgm:prSet/>
      <dgm:spPr/>
      <dgm:t>
        <a:bodyPr/>
        <a:lstStyle/>
        <a:p>
          <a:endParaRPr lang="fr-FR" sz="1800"/>
        </a:p>
      </dgm:t>
    </dgm:pt>
    <dgm:pt modelId="{695A2BE9-86D1-BC43-94D0-2D34E40F8783}" type="sibTrans" cxnId="{ECEBF2DD-DBF4-0A48-B8EC-966C810BDA0F}">
      <dgm:prSet/>
      <dgm:spPr/>
      <dgm:t>
        <a:bodyPr/>
        <a:lstStyle/>
        <a:p>
          <a:endParaRPr lang="fr-FR" sz="1800"/>
        </a:p>
      </dgm:t>
    </dgm:pt>
    <dgm:pt modelId="{E95C19F4-B098-824A-B5FE-5E46A9F59F5C}">
      <dgm:prSet phldrT="[Texte]"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>
        <a:solidFill>
          <a:schemeClr val="accent1"/>
        </a:solidFill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fr-FR" sz="1000" dirty="0" smtClean="0"/>
            <a:t>Orientation et métiers</a:t>
          </a:r>
          <a:endParaRPr lang="fr-FR" sz="1000" dirty="0"/>
        </a:p>
      </dgm:t>
    </dgm:pt>
    <dgm:pt modelId="{379937F2-0526-BD4E-8E4E-18DEF2AB4D56}" type="parTrans" cxnId="{BEA8336B-5AB7-8A4A-9A77-C8237260FA6D}">
      <dgm:prSet/>
      <dgm:spPr/>
      <dgm:t>
        <a:bodyPr/>
        <a:lstStyle/>
        <a:p>
          <a:endParaRPr lang="fr-FR"/>
        </a:p>
      </dgm:t>
    </dgm:pt>
    <dgm:pt modelId="{00CD5899-F627-5B4C-B89C-7CD848B3AED9}" type="sibTrans" cxnId="{BEA8336B-5AB7-8A4A-9A77-C8237260FA6D}">
      <dgm:prSet/>
      <dgm:spPr/>
      <dgm:t>
        <a:bodyPr/>
        <a:lstStyle/>
        <a:p>
          <a:endParaRPr lang="fr-FR"/>
        </a:p>
      </dgm:t>
    </dgm:pt>
    <dgm:pt modelId="{11303675-9CCD-AC44-BA2F-2DCB59D16849}" type="pres">
      <dgm:prSet presAssocID="{1ABB0E1D-77C6-2341-ABF8-056A1216743D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fr-FR"/>
        </a:p>
      </dgm:t>
    </dgm:pt>
    <dgm:pt modelId="{1B8C3D21-1412-8744-91D7-5DD7C557A076}" type="pres">
      <dgm:prSet presAssocID="{3A84BDFB-95CF-E34D-AFDC-9A8724627E8E}" presName="singleCycle" presStyleCnt="0"/>
      <dgm:spPr/>
    </dgm:pt>
    <dgm:pt modelId="{718A5594-9CE4-FB4F-96E4-AC622200C810}" type="pres">
      <dgm:prSet presAssocID="{3A84BDFB-95CF-E34D-AFDC-9A8724627E8E}" presName="singleCenter" presStyleLbl="node1" presStyleIdx="0" presStyleCnt="7" custLinFactNeighborX="1304" custLinFactNeighborY="-202">
        <dgm:presLayoutVars>
          <dgm:chMax val="7"/>
          <dgm:chPref val="7"/>
        </dgm:presLayoutVars>
      </dgm:prSet>
      <dgm:spPr/>
      <dgm:t>
        <a:bodyPr/>
        <a:lstStyle/>
        <a:p>
          <a:endParaRPr lang="fr-FR"/>
        </a:p>
      </dgm:t>
    </dgm:pt>
    <dgm:pt modelId="{2E224A8D-0CDB-8648-9EC7-67C182E7AC6C}" type="pres">
      <dgm:prSet presAssocID="{2DBF353C-5424-7641-98FD-7EE373D6858A}" presName="Name56" presStyleLbl="parChTrans1D2" presStyleIdx="0" presStyleCnt="6"/>
      <dgm:spPr/>
      <dgm:t>
        <a:bodyPr/>
        <a:lstStyle/>
        <a:p>
          <a:endParaRPr lang="fr-FR"/>
        </a:p>
      </dgm:t>
    </dgm:pt>
    <dgm:pt modelId="{FF181DAB-DE9C-064A-8279-FCBC994EF6C1}" type="pres">
      <dgm:prSet presAssocID="{1D338AFA-78B4-2D42-A471-7E1E15C83246}" presName="text0" presStyleLbl="node1" presStyleIdx="1" presStyleCnt="7" custScaleX="33369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9FC080D-62B6-AB4D-B038-AC81EEBF1BED}" type="pres">
      <dgm:prSet presAssocID="{4577E802-BCEC-2E47-926C-9848A8668F29}" presName="Name56" presStyleLbl="parChTrans1D2" presStyleIdx="1" presStyleCnt="6"/>
      <dgm:spPr/>
      <dgm:t>
        <a:bodyPr/>
        <a:lstStyle/>
        <a:p>
          <a:endParaRPr lang="fr-FR"/>
        </a:p>
      </dgm:t>
    </dgm:pt>
    <dgm:pt modelId="{D8C19224-A5DC-FD41-9260-2814B33031D7}" type="pres">
      <dgm:prSet presAssocID="{49799526-CACB-CA44-8891-3FD31B57765F}" presName="text0" presStyleLbl="node1" presStyleIdx="2" presStyleCnt="7" custScaleX="364146" custRadScaleRad="156123" custRadScaleInc="5658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4238D4A-86A0-5944-90D4-43CF5B5F27CE}" type="pres">
      <dgm:prSet presAssocID="{C41E3BA4-6BB3-6E49-80F1-2D7835EFA71C}" presName="Name56" presStyleLbl="parChTrans1D2" presStyleIdx="2" presStyleCnt="6"/>
      <dgm:spPr/>
      <dgm:t>
        <a:bodyPr/>
        <a:lstStyle/>
        <a:p>
          <a:endParaRPr lang="fr-FR"/>
        </a:p>
      </dgm:t>
    </dgm:pt>
    <dgm:pt modelId="{9476C9A4-F0A7-5A43-8586-A5749EAC84C2}" type="pres">
      <dgm:prSet presAssocID="{B1C6A6C3-8DAF-524C-A75C-B870256F6C7C}" presName="text0" presStyleLbl="node1" presStyleIdx="3" presStyleCnt="7" custScaleX="259322" custRadScaleRad="159946" custRadScaleInc="-3871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73C4363-6362-394F-88C8-1A42FF170C6F}" type="pres">
      <dgm:prSet presAssocID="{CDC9D9EE-8987-434D-BAA7-CA833D29258D}" presName="Name56" presStyleLbl="parChTrans1D2" presStyleIdx="3" presStyleCnt="6"/>
      <dgm:spPr/>
      <dgm:t>
        <a:bodyPr/>
        <a:lstStyle/>
        <a:p>
          <a:endParaRPr lang="fr-FR"/>
        </a:p>
      </dgm:t>
    </dgm:pt>
    <dgm:pt modelId="{B32A3D18-8AB1-D246-84C4-3CEA9424B543}" type="pres">
      <dgm:prSet presAssocID="{C2264EFA-E59E-434E-BFB3-DE60833B10AB}" presName="text0" presStyleLbl="node1" presStyleIdx="4" presStyleCnt="7" custScaleX="27306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94CBF8-B8F2-C740-9590-ACC479714414}" type="pres">
      <dgm:prSet presAssocID="{379937F2-0526-BD4E-8E4E-18DEF2AB4D56}" presName="Name56" presStyleLbl="parChTrans1D2" presStyleIdx="4" presStyleCnt="6"/>
      <dgm:spPr/>
      <dgm:t>
        <a:bodyPr/>
        <a:lstStyle/>
        <a:p>
          <a:endParaRPr lang="fr-FR"/>
        </a:p>
      </dgm:t>
    </dgm:pt>
    <dgm:pt modelId="{E208A807-9BCE-8D4C-B16F-CBEF115C76A3}" type="pres">
      <dgm:prSet presAssocID="{E95C19F4-B098-824A-B5FE-5E46A9F59F5C}" presName="text0" presStyleLbl="node1" presStyleIdx="5" presStyleCnt="7" custScaleX="303777" custRadScaleRad="161677" custRadScaleInc="3939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DB85E3E-C8C6-0749-906C-67F24499F5B1}" type="pres">
      <dgm:prSet presAssocID="{A4312F74-5C41-6640-BEC3-C98ED8CAF5E0}" presName="Name56" presStyleLbl="parChTrans1D2" presStyleIdx="5" presStyleCnt="6"/>
      <dgm:spPr/>
      <dgm:t>
        <a:bodyPr/>
        <a:lstStyle/>
        <a:p>
          <a:endParaRPr lang="fr-FR"/>
        </a:p>
      </dgm:t>
    </dgm:pt>
    <dgm:pt modelId="{B2C59CDD-3B56-B049-9886-0780ADD7C4BC}" type="pres">
      <dgm:prSet presAssocID="{4C461DA8-80BA-CE44-A3D6-BB0A375B43A9}" presName="text0" presStyleLbl="node1" presStyleIdx="6" presStyleCnt="7" custScaleX="344731" custRadScaleRad="153596" custRadScaleInc="-5457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22425F1B-324B-DC48-9B2B-C5A0DB44147A}" srcId="{1ABB0E1D-77C6-2341-ABF8-056A1216743D}" destId="{3A84BDFB-95CF-E34D-AFDC-9A8724627E8E}" srcOrd="0" destOrd="0" parTransId="{9E66F43E-6296-534C-84CA-7EDA694483A6}" sibTransId="{116CFBFA-3A17-C04E-AAEA-F8176CE68A9C}"/>
    <dgm:cxn modelId="{BB8EBDC1-0D07-D642-B87B-C0807CBA0067}" type="presOf" srcId="{E95C19F4-B098-824A-B5FE-5E46A9F59F5C}" destId="{E208A807-9BCE-8D4C-B16F-CBEF115C76A3}" srcOrd="0" destOrd="0" presId="urn:microsoft.com/office/officeart/2008/layout/RadialCluster"/>
    <dgm:cxn modelId="{F709CCCB-40F1-534D-91F8-40599C4513C6}" srcId="{3A84BDFB-95CF-E34D-AFDC-9A8724627E8E}" destId="{1D338AFA-78B4-2D42-A471-7E1E15C83246}" srcOrd="0" destOrd="0" parTransId="{2DBF353C-5424-7641-98FD-7EE373D6858A}" sibTransId="{955E50B6-B351-D049-A71D-8F72D1C1383D}"/>
    <dgm:cxn modelId="{A0E5B582-5F22-1F46-8B67-257B02F4BCB2}" type="presOf" srcId="{4577E802-BCEC-2E47-926C-9848A8668F29}" destId="{29FC080D-62B6-AB4D-B038-AC81EEBF1BED}" srcOrd="0" destOrd="0" presId="urn:microsoft.com/office/officeart/2008/layout/RadialCluster"/>
    <dgm:cxn modelId="{6714668A-B74C-DF44-A204-D7D0AADF020F}" type="presOf" srcId="{C2264EFA-E59E-434E-BFB3-DE60833B10AB}" destId="{B32A3D18-8AB1-D246-84C4-3CEA9424B543}" srcOrd="0" destOrd="0" presId="urn:microsoft.com/office/officeart/2008/layout/RadialCluster"/>
    <dgm:cxn modelId="{C7DE84CA-3314-A949-B9F8-9E5EE53EE92C}" srcId="{3A84BDFB-95CF-E34D-AFDC-9A8724627E8E}" destId="{B1C6A6C3-8DAF-524C-A75C-B870256F6C7C}" srcOrd="2" destOrd="0" parTransId="{C41E3BA4-6BB3-6E49-80F1-2D7835EFA71C}" sibTransId="{0DC18826-C13E-2847-B25F-39E49F531BEA}"/>
    <dgm:cxn modelId="{1FC5C2CA-E897-C242-9161-A211F85965B4}" srcId="{3A84BDFB-95CF-E34D-AFDC-9A8724627E8E}" destId="{49799526-CACB-CA44-8891-3FD31B57765F}" srcOrd="1" destOrd="0" parTransId="{4577E802-BCEC-2E47-926C-9848A8668F29}" sibTransId="{FB9638C0-420D-5A4C-A881-03E67F57EC62}"/>
    <dgm:cxn modelId="{413E6CC6-5FEF-8049-8F92-51C842F92966}" type="presOf" srcId="{2DBF353C-5424-7641-98FD-7EE373D6858A}" destId="{2E224A8D-0CDB-8648-9EC7-67C182E7AC6C}" srcOrd="0" destOrd="0" presId="urn:microsoft.com/office/officeart/2008/layout/RadialCluster"/>
    <dgm:cxn modelId="{877A76C5-C329-3B4D-B663-C6A28DFA6899}" type="presOf" srcId="{B1C6A6C3-8DAF-524C-A75C-B870256F6C7C}" destId="{9476C9A4-F0A7-5A43-8586-A5749EAC84C2}" srcOrd="0" destOrd="0" presId="urn:microsoft.com/office/officeart/2008/layout/RadialCluster"/>
    <dgm:cxn modelId="{E201CED3-0A7A-E84D-A78F-97F0EE4FAE3D}" type="presOf" srcId="{379937F2-0526-BD4E-8E4E-18DEF2AB4D56}" destId="{0994CBF8-B8F2-C740-9590-ACC479714414}" srcOrd="0" destOrd="0" presId="urn:microsoft.com/office/officeart/2008/layout/RadialCluster"/>
    <dgm:cxn modelId="{BEA8336B-5AB7-8A4A-9A77-C8237260FA6D}" srcId="{3A84BDFB-95CF-E34D-AFDC-9A8724627E8E}" destId="{E95C19F4-B098-824A-B5FE-5E46A9F59F5C}" srcOrd="4" destOrd="0" parTransId="{379937F2-0526-BD4E-8E4E-18DEF2AB4D56}" sibTransId="{00CD5899-F627-5B4C-B89C-7CD848B3AED9}"/>
    <dgm:cxn modelId="{69874A51-6D08-114E-AA39-E43CBF50D1C3}" type="presOf" srcId="{CDC9D9EE-8987-434D-BAA7-CA833D29258D}" destId="{773C4363-6362-394F-88C8-1A42FF170C6F}" srcOrd="0" destOrd="0" presId="urn:microsoft.com/office/officeart/2008/layout/RadialCluster"/>
    <dgm:cxn modelId="{C961802A-177C-5F4D-B9F4-48558C2C48E4}" type="presOf" srcId="{4C461DA8-80BA-CE44-A3D6-BB0A375B43A9}" destId="{B2C59CDD-3B56-B049-9886-0780ADD7C4BC}" srcOrd="0" destOrd="0" presId="urn:microsoft.com/office/officeart/2008/layout/RadialCluster"/>
    <dgm:cxn modelId="{2BC05A01-2C89-DF42-A02D-6BD52EDAC5A9}" srcId="{3A84BDFB-95CF-E34D-AFDC-9A8724627E8E}" destId="{C2264EFA-E59E-434E-BFB3-DE60833B10AB}" srcOrd="3" destOrd="0" parTransId="{CDC9D9EE-8987-434D-BAA7-CA833D29258D}" sibTransId="{097BD4A0-D0EC-9046-98DF-4E763A5B301E}"/>
    <dgm:cxn modelId="{F854D806-B0B3-564F-BA24-64FD896AC5F3}" type="presOf" srcId="{1ABB0E1D-77C6-2341-ABF8-056A1216743D}" destId="{11303675-9CCD-AC44-BA2F-2DCB59D16849}" srcOrd="0" destOrd="0" presId="urn:microsoft.com/office/officeart/2008/layout/RadialCluster"/>
    <dgm:cxn modelId="{B20CFD42-EC84-DE4C-8766-80CA9001FF69}" type="presOf" srcId="{1D338AFA-78B4-2D42-A471-7E1E15C83246}" destId="{FF181DAB-DE9C-064A-8279-FCBC994EF6C1}" srcOrd="0" destOrd="0" presId="urn:microsoft.com/office/officeart/2008/layout/RadialCluster"/>
    <dgm:cxn modelId="{FF274957-9407-E149-B16B-10935073D018}" type="presOf" srcId="{C41E3BA4-6BB3-6E49-80F1-2D7835EFA71C}" destId="{74238D4A-86A0-5944-90D4-43CF5B5F27CE}" srcOrd="0" destOrd="0" presId="urn:microsoft.com/office/officeart/2008/layout/RadialCluster"/>
    <dgm:cxn modelId="{4A111A34-7F17-E840-9654-112A6E8415C8}" type="presOf" srcId="{49799526-CACB-CA44-8891-3FD31B57765F}" destId="{D8C19224-A5DC-FD41-9260-2814B33031D7}" srcOrd="0" destOrd="0" presId="urn:microsoft.com/office/officeart/2008/layout/RadialCluster"/>
    <dgm:cxn modelId="{ECEBF2DD-DBF4-0A48-B8EC-966C810BDA0F}" srcId="{3A84BDFB-95CF-E34D-AFDC-9A8724627E8E}" destId="{4C461DA8-80BA-CE44-A3D6-BB0A375B43A9}" srcOrd="5" destOrd="0" parTransId="{A4312F74-5C41-6640-BEC3-C98ED8CAF5E0}" sibTransId="{695A2BE9-86D1-BC43-94D0-2D34E40F8783}"/>
    <dgm:cxn modelId="{B6C57F3C-C1B7-6F47-9B08-B8C82E269ECF}" type="presOf" srcId="{A4312F74-5C41-6640-BEC3-C98ED8CAF5E0}" destId="{DDB85E3E-C8C6-0749-906C-67F24499F5B1}" srcOrd="0" destOrd="0" presId="urn:microsoft.com/office/officeart/2008/layout/RadialCluster"/>
    <dgm:cxn modelId="{D620AA75-ADB6-BA4D-B819-A3B844F723C8}" type="presOf" srcId="{3A84BDFB-95CF-E34D-AFDC-9A8724627E8E}" destId="{718A5594-9CE4-FB4F-96E4-AC622200C810}" srcOrd="0" destOrd="0" presId="urn:microsoft.com/office/officeart/2008/layout/RadialCluster"/>
    <dgm:cxn modelId="{C9E7CC5E-7D4A-AB4C-9F78-E343ECD999D6}" type="presParOf" srcId="{11303675-9CCD-AC44-BA2F-2DCB59D16849}" destId="{1B8C3D21-1412-8744-91D7-5DD7C557A076}" srcOrd="0" destOrd="0" presId="urn:microsoft.com/office/officeart/2008/layout/RadialCluster"/>
    <dgm:cxn modelId="{3CC28F8B-8A22-8742-AB1B-2B12A2597750}" type="presParOf" srcId="{1B8C3D21-1412-8744-91D7-5DD7C557A076}" destId="{718A5594-9CE4-FB4F-96E4-AC622200C810}" srcOrd="0" destOrd="0" presId="urn:microsoft.com/office/officeart/2008/layout/RadialCluster"/>
    <dgm:cxn modelId="{864ED751-C1EE-8844-BF4B-D809A749208D}" type="presParOf" srcId="{1B8C3D21-1412-8744-91D7-5DD7C557A076}" destId="{2E224A8D-0CDB-8648-9EC7-67C182E7AC6C}" srcOrd="1" destOrd="0" presId="urn:microsoft.com/office/officeart/2008/layout/RadialCluster"/>
    <dgm:cxn modelId="{350CE5C1-A188-3148-AC4A-054431D29791}" type="presParOf" srcId="{1B8C3D21-1412-8744-91D7-5DD7C557A076}" destId="{FF181DAB-DE9C-064A-8279-FCBC994EF6C1}" srcOrd="2" destOrd="0" presId="urn:microsoft.com/office/officeart/2008/layout/RadialCluster"/>
    <dgm:cxn modelId="{8FD9305D-284D-FB4F-8AAC-BC0063E6FAAF}" type="presParOf" srcId="{1B8C3D21-1412-8744-91D7-5DD7C557A076}" destId="{29FC080D-62B6-AB4D-B038-AC81EEBF1BED}" srcOrd="3" destOrd="0" presId="urn:microsoft.com/office/officeart/2008/layout/RadialCluster"/>
    <dgm:cxn modelId="{0F7ACEFE-3517-BB4D-B1C6-F2146C949EB1}" type="presParOf" srcId="{1B8C3D21-1412-8744-91D7-5DD7C557A076}" destId="{D8C19224-A5DC-FD41-9260-2814B33031D7}" srcOrd="4" destOrd="0" presId="urn:microsoft.com/office/officeart/2008/layout/RadialCluster"/>
    <dgm:cxn modelId="{00A4203E-DF47-BD41-AB7D-97D666DB7F5C}" type="presParOf" srcId="{1B8C3D21-1412-8744-91D7-5DD7C557A076}" destId="{74238D4A-86A0-5944-90D4-43CF5B5F27CE}" srcOrd="5" destOrd="0" presId="urn:microsoft.com/office/officeart/2008/layout/RadialCluster"/>
    <dgm:cxn modelId="{F227BAE0-8450-BA4B-AED7-8B787B5A413F}" type="presParOf" srcId="{1B8C3D21-1412-8744-91D7-5DD7C557A076}" destId="{9476C9A4-F0A7-5A43-8586-A5749EAC84C2}" srcOrd="6" destOrd="0" presId="urn:microsoft.com/office/officeart/2008/layout/RadialCluster"/>
    <dgm:cxn modelId="{B6E1B138-71F8-E84F-B7CB-3BEEDE4DD0E1}" type="presParOf" srcId="{1B8C3D21-1412-8744-91D7-5DD7C557A076}" destId="{773C4363-6362-394F-88C8-1A42FF170C6F}" srcOrd="7" destOrd="0" presId="urn:microsoft.com/office/officeart/2008/layout/RadialCluster"/>
    <dgm:cxn modelId="{F3A65650-CB70-624E-956F-243479AA4EA2}" type="presParOf" srcId="{1B8C3D21-1412-8744-91D7-5DD7C557A076}" destId="{B32A3D18-8AB1-D246-84C4-3CEA9424B543}" srcOrd="8" destOrd="0" presId="urn:microsoft.com/office/officeart/2008/layout/RadialCluster"/>
    <dgm:cxn modelId="{9BD73DC0-0294-1E4B-B49C-B19CBF172FD5}" type="presParOf" srcId="{1B8C3D21-1412-8744-91D7-5DD7C557A076}" destId="{0994CBF8-B8F2-C740-9590-ACC479714414}" srcOrd="9" destOrd="0" presId="urn:microsoft.com/office/officeart/2008/layout/RadialCluster"/>
    <dgm:cxn modelId="{F9C5C616-3C16-414D-9648-ED7ABD4C893A}" type="presParOf" srcId="{1B8C3D21-1412-8744-91D7-5DD7C557A076}" destId="{E208A807-9BCE-8D4C-B16F-CBEF115C76A3}" srcOrd="10" destOrd="0" presId="urn:microsoft.com/office/officeart/2008/layout/RadialCluster"/>
    <dgm:cxn modelId="{C3B8B855-E284-AA46-953E-5E051CF0A2F5}" type="presParOf" srcId="{1B8C3D21-1412-8744-91D7-5DD7C557A076}" destId="{DDB85E3E-C8C6-0749-906C-67F24499F5B1}" srcOrd="11" destOrd="0" presId="urn:microsoft.com/office/officeart/2008/layout/RadialCluster"/>
    <dgm:cxn modelId="{476E24B9-2D48-354C-AEFF-7140DBE12CE4}" type="presParOf" srcId="{1B8C3D21-1412-8744-91D7-5DD7C557A076}" destId="{B2C59CDD-3B56-B049-9886-0780ADD7C4BC}" srcOrd="12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969ACF-AD99-794A-8C28-802E3307972B}" type="datetimeFigureOut">
              <a:rPr lang="fr-FR" smtClean="0"/>
              <a:pPr/>
              <a:t>21/01/2016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FFA16F-D6C4-F548-82A2-EE694C10E8C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56599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91D98B-55E2-7841-A540-A9D8857EAFAF}" type="datetimeFigureOut">
              <a:rPr lang="fr-FR" smtClean="0"/>
              <a:pPr/>
              <a:t>21/01/2016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DABE94-6BE2-8E48-AC2A-0AC161CDA40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401594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DABE94-6BE2-8E48-AC2A-0AC161CDA407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33938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DABE94-6BE2-8E48-AC2A-0AC161CDA407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46380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DABE94-6BE2-8E48-AC2A-0AC161CDA407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28534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DABE94-6BE2-8E48-AC2A-0AC161CDA407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06024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dirty="0" smtClean="0"/>
          </a:p>
        </p:txBody>
      </p:sp>
      <p:sp>
        <p:nvSpPr>
          <p:cNvPr id="4608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CFB72B-E41A-4F55-BE2D-B454732537B6}" type="slidenum">
              <a:rPr lang="fr-FR" smtClean="0"/>
              <a:pPr/>
              <a:t>9</a:t>
            </a:fld>
            <a:endParaRPr lang="fr-FR" smtClean="0"/>
          </a:p>
        </p:txBody>
      </p:sp>
    </p:spTree>
    <p:extLst>
      <p:ext uri="{BB962C8B-B14F-4D97-AF65-F5344CB8AC3E}">
        <p14:creationId xmlns:p14="http://schemas.microsoft.com/office/powerpoint/2010/main" val="11304352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9" descr="bandeau_unisciel_modele_PP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9850"/>
            <a:ext cx="9144000" cy="300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34914" y="2619220"/>
            <a:ext cx="7772400" cy="1102519"/>
          </a:xfrm>
        </p:spPr>
        <p:txBody>
          <a:bodyPr>
            <a:normAutofit/>
          </a:bodyPr>
          <a:lstStyle>
            <a:lvl1pPr algn="ctr">
              <a:defRPr sz="3600"/>
            </a:lvl1pPr>
          </a:lstStyle>
          <a:p>
            <a:r>
              <a:rPr lang="fr-FR" smtClean="0"/>
              <a:t>Cliquez et modifiez le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726055"/>
            <a:ext cx="6400800" cy="790744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 dirty="0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629025" y="4767263"/>
            <a:ext cx="2133600" cy="274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B505CA-449E-D243-82C0-CD280950E7B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6004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646B67-74B0-454B-8559-07393812E94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5216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3373EC-78ED-7E4D-ADFE-DEEC57EBECC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1543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DB4A1F-8199-2A49-94D4-AD866A82EF4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371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9" descr="bandeau_unisciel_modele_PP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113" y="109538"/>
            <a:ext cx="8050212" cy="2649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10064" y="3442726"/>
            <a:ext cx="7772400" cy="1021556"/>
          </a:xfrm>
        </p:spPr>
        <p:txBody>
          <a:bodyPr anchor="t">
            <a:normAutofit/>
          </a:bodyPr>
          <a:lstStyle>
            <a:lvl1pPr algn="l">
              <a:defRPr sz="3600" b="1" cap="all"/>
            </a:lvl1pPr>
          </a:lstStyle>
          <a:p>
            <a:r>
              <a:rPr lang="fr-FR" smtClean="0"/>
              <a:t>Cliquez et modifiez le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327393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2F3632-A259-4A47-95AD-5ADB1C8F3F1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9579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3EC2B0-8920-8D4D-832F-E8B91FADF6A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8870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7F4016-897A-9845-9106-F55F36F82B4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505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9" descr="bandeau leger_modele_PPT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473950" y="328613"/>
            <a:ext cx="9144000" cy="620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Image 10" descr="bandeau leger_modele_PPT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59275"/>
            <a:ext cx="9144000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62498" y="205979"/>
            <a:ext cx="7124302" cy="857250"/>
          </a:xfrm>
        </p:spPr>
        <p:txBody>
          <a:bodyPr>
            <a:normAutofit/>
          </a:bodyPr>
          <a:lstStyle>
            <a:lvl1pPr algn="l">
              <a:defRPr sz="3600"/>
            </a:lvl1pPr>
          </a:lstStyle>
          <a:p>
            <a:r>
              <a:rPr lang="fr-FR" smtClean="0"/>
              <a:t>Cliquez et modifiez le titre</a:t>
            </a:r>
            <a:endParaRPr lang="fr-FR" dirty="0"/>
          </a:p>
        </p:txBody>
      </p:sp>
      <p:sp>
        <p:nvSpPr>
          <p:cNvPr id="5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638CF4-FA92-774A-AD69-6EB309776CB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7620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051407-B465-0F4A-9E29-E37413169CC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5199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FA6886-2EF5-0345-9CF3-32092D6ADE5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4288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smtClean="0"/>
              <a:t>Faire glisser l'image vers l'espace réservé ou cliquer sur l'icône pour l'ajouter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7FD65-8FDA-644D-A49F-A3BEB622440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3292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age 8" descr="bandeau leger_modele_PPT.jp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890"/>
          <a:stretch>
            <a:fillRect/>
          </a:stretch>
        </p:blipFill>
        <p:spPr bwMode="auto">
          <a:xfrm>
            <a:off x="0" y="325438"/>
            <a:ext cx="1747838" cy="620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Image 7" descr="bandeau leger_modele_PPT.jp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06900"/>
            <a:ext cx="9144000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1747838" y="206375"/>
            <a:ext cx="6938962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et modifiez le titre</a:t>
            </a:r>
          </a:p>
        </p:txBody>
      </p:sp>
      <p:sp>
        <p:nvSpPr>
          <p:cNvPr id="1029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81388" y="4776788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pic>
        <p:nvPicPr>
          <p:cNvPr id="1032" name="Image 6" descr="logo.png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50" y="4406900"/>
            <a:ext cx="1558925" cy="43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hdr="0" ftr="0" dt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3600" kern="1200">
          <a:solidFill>
            <a:srgbClr val="558ED5"/>
          </a:solidFill>
          <a:latin typeface="+mj-lt"/>
          <a:ea typeface="ＭＳ Ｐゴシック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rgbClr val="558ED5"/>
          </a:solidFill>
          <a:latin typeface="Calibri" charset="0"/>
          <a:ea typeface="ＭＳ Ｐゴシック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rgbClr val="558ED5"/>
          </a:solidFill>
          <a:latin typeface="Calibri" charset="0"/>
          <a:ea typeface="ＭＳ Ｐゴシック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rgbClr val="558ED5"/>
          </a:solidFill>
          <a:latin typeface="Calibri" charset="0"/>
          <a:ea typeface="ＭＳ Ｐゴシック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rgbClr val="558ED5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rgbClr val="558ED5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rgbClr val="558ED5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rgbClr val="558ED5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rgbClr val="558ED5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Clr>
          <a:srgbClr val="558ED5"/>
        </a:buClr>
        <a:buFont typeface="Wingdings" charset="0"/>
        <a:buChar char="ü"/>
        <a:defRPr sz="2800" kern="1200">
          <a:solidFill>
            <a:srgbClr val="7F7F7F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8.xml"/><Relationship Id="rId1" Type="http://schemas.openxmlformats.org/officeDocument/2006/relationships/tags" Target="../tags/tag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.xml"/><Relationship Id="rId1" Type="http://schemas.openxmlformats.org/officeDocument/2006/relationships/tags" Target="../tags/tag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4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re 1"/>
          <p:cNvSpPr>
            <a:spLocks noGrp="1"/>
          </p:cNvSpPr>
          <p:nvPr>
            <p:ph type="ctrTitle"/>
          </p:nvPr>
        </p:nvSpPr>
        <p:spPr>
          <a:xfrm>
            <a:off x="734914" y="2860950"/>
            <a:ext cx="7772400" cy="1102519"/>
          </a:xfrm>
        </p:spPr>
        <p:txBody>
          <a:bodyPr/>
          <a:lstStyle/>
          <a:p>
            <a:r>
              <a:rPr lang="fr-FR" dirty="0" err="1" smtClean="0">
                <a:solidFill>
                  <a:schemeClr val="tx2"/>
                </a:solidFill>
                <a:latin typeface="Calibri" charset="0"/>
              </a:rPr>
              <a:t>Unisciel</a:t>
            </a:r>
            <a:r>
              <a:rPr lang="fr-FR" dirty="0" smtClean="0">
                <a:solidFill>
                  <a:schemeClr val="tx2"/>
                </a:solidFill>
                <a:latin typeface="Calibri" charset="0"/>
              </a:rPr>
              <a:t> au service des établissements</a:t>
            </a:r>
            <a:endParaRPr lang="fr-FR" dirty="0">
              <a:solidFill>
                <a:schemeClr val="tx2"/>
              </a:solidFill>
              <a:latin typeface="Calibri" charset="0"/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5B505CA-449E-D243-82C0-CD280950E7BD}" type="slidenum">
              <a:rPr lang="fr-FR" smtClean="0"/>
              <a:pPr>
                <a:defRPr/>
              </a:pPr>
              <a:t>1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704248" y="80255"/>
            <a:ext cx="6938962" cy="857250"/>
          </a:xfrm>
        </p:spPr>
        <p:txBody>
          <a:bodyPr/>
          <a:lstStyle/>
          <a:p>
            <a:r>
              <a:rPr lang="fr-FR" dirty="0" smtClean="0">
                <a:solidFill>
                  <a:schemeClr val="tx2"/>
                </a:solidFill>
              </a:rPr>
              <a:t>Des appels à projets</a:t>
            </a:r>
            <a:endParaRPr lang="fr-FR" dirty="0">
              <a:solidFill>
                <a:schemeClr val="tx2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20575" y="999624"/>
            <a:ext cx="8562473" cy="3394075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fr-FR" sz="2400" dirty="0" smtClean="0"/>
              <a:t>Appel annuel (ouvert jusqu’au 15 juin)</a:t>
            </a:r>
          </a:p>
          <a:p>
            <a:pPr lvl="1"/>
            <a:r>
              <a:rPr lang="fr-FR" sz="1400" b="1" dirty="0"/>
              <a:t>VOLET 1 - Soutien au développement de la licence scientifique numérique SOCLES</a:t>
            </a:r>
          </a:p>
          <a:p>
            <a:pPr lvl="2"/>
            <a:r>
              <a:rPr lang="fr-FR" sz="1400" dirty="0"/>
              <a:t>VOLET 1a : Recensement, valorisation, modernisation de </a:t>
            </a:r>
            <a:r>
              <a:rPr lang="fr-FR" sz="1400" b="1" dirty="0"/>
              <a:t>modules</a:t>
            </a:r>
            <a:r>
              <a:rPr lang="fr-FR" sz="1400" dirty="0"/>
              <a:t> numériques existants</a:t>
            </a:r>
          </a:p>
          <a:p>
            <a:pPr lvl="2"/>
            <a:r>
              <a:rPr lang="fr-FR" sz="1400" dirty="0"/>
              <a:t>VOLET 1b – Production de </a:t>
            </a:r>
            <a:r>
              <a:rPr lang="fr-FR" sz="1400" b="1" dirty="0"/>
              <a:t>modules</a:t>
            </a:r>
            <a:r>
              <a:rPr lang="fr-FR" sz="1400" dirty="0"/>
              <a:t> numériques</a:t>
            </a:r>
          </a:p>
          <a:p>
            <a:pPr lvl="2"/>
            <a:r>
              <a:rPr lang="fr-FR" sz="1400" dirty="0"/>
              <a:t>VOLET 1c – Création d'éléments interactifs multimédia et vidéo</a:t>
            </a:r>
          </a:p>
          <a:p>
            <a:pPr lvl="1"/>
            <a:r>
              <a:rPr lang="fr-FR" sz="1400" b="1" dirty="0"/>
              <a:t>VOLET 2 - </a:t>
            </a:r>
            <a:r>
              <a:rPr lang="fr-FR" sz="1400" b="1" dirty="0" err="1"/>
              <a:t>Innovamooc</a:t>
            </a:r>
            <a:r>
              <a:rPr lang="fr-FR" sz="1400" b="1" dirty="0"/>
              <a:t> : soutien aux dispositifs innovants utilisant les ressources numériques (MOOC, classes inversées,… ) - dans le périmètre du L1 à </a:t>
            </a:r>
            <a:r>
              <a:rPr lang="fr-FR" sz="1400" b="1" dirty="0" smtClean="0"/>
              <a:t>L3</a:t>
            </a:r>
            <a:endParaRPr lang="fr-FR" sz="1200" b="1" dirty="0" smtClean="0"/>
          </a:p>
          <a:p>
            <a:pPr>
              <a:buFont typeface="Wingdings" pitchFamily="2" charset="2"/>
              <a:buChar char="Ø"/>
            </a:pPr>
            <a:r>
              <a:rPr lang="fr-FR" sz="2400" dirty="0"/>
              <a:t>Appel </a:t>
            </a:r>
            <a:r>
              <a:rPr lang="fr-FR" sz="2400" dirty="0" smtClean="0"/>
              <a:t>à guichet permanent</a:t>
            </a:r>
            <a:endParaRPr lang="fr-FR" sz="2400" dirty="0"/>
          </a:p>
          <a:p>
            <a:pPr lvl="1"/>
            <a:r>
              <a:rPr lang="fr-FR" sz="1400" b="1" dirty="0"/>
              <a:t>VOLET 1 - Banque nationale de tests de positionnement alimentation de la banque du L1 au M1 </a:t>
            </a:r>
            <a:endParaRPr lang="fr-FR" sz="1400" dirty="0"/>
          </a:p>
          <a:p>
            <a:pPr lvl="1"/>
            <a:r>
              <a:rPr lang="fr-FR" sz="1400" b="1" dirty="0"/>
              <a:t>VOLET 2 - Mise en place et constitution d'une "pédagothèque adaptée au cursus" dans un établissement </a:t>
            </a:r>
            <a:endParaRPr lang="fr-FR" sz="1400" dirty="0"/>
          </a:p>
          <a:p>
            <a:pPr lvl="1"/>
            <a:r>
              <a:rPr lang="fr-FR" sz="1400" b="1" dirty="0"/>
              <a:t>VOLET 3 - Ressources et accessibilité</a:t>
            </a:r>
            <a:endParaRPr lang="fr-FR" sz="1400" dirty="0"/>
          </a:p>
          <a:p>
            <a:endParaRPr lang="fr-FR" sz="12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DB4A1F-8199-2A49-94D4-AD866A82EF4B}" type="slidenum">
              <a:rPr lang="fr-FR" smtClean="0"/>
              <a:pPr>
                <a:defRPr/>
              </a:pPr>
              <a:t>10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73343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106728" y="206375"/>
            <a:ext cx="6938962" cy="857250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r-FR" sz="3600" dirty="0" smtClean="0">
                <a:solidFill>
                  <a:schemeClr val="tx2"/>
                </a:solidFill>
                <a:ea typeface="ＭＳ Ｐゴシック" charset="0"/>
              </a:rPr>
              <a:t>En synthèse, le rôle d’</a:t>
            </a:r>
            <a:r>
              <a:rPr lang="fr-FR" sz="3600" dirty="0" err="1" smtClean="0">
                <a:solidFill>
                  <a:schemeClr val="tx2"/>
                </a:solidFill>
                <a:ea typeface="ＭＳ Ｐゴシック" charset="0"/>
              </a:rPr>
              <a:t>Unisciel</a:t>
            </a:r>
            <a:endParaRPr lang="fr-FR" sz="3600" dirty="0" smtClean="0">
              <a:solidFill>
                <a:schemeClr val="tx2"/>
              </a:solidFill>
              <a:ea typeface="ＭＳ Ｐゴシック" charset="0"/>
            </a:endParaRPr>
          </a:p>
        </p:txBody>
      </p:sp>
      <p:sp>
        <p:nvSpPr>
          <p:cNvPr id="32771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pPr>
              <a:buFont typeface="Arial" charset="0"/>
              <a:buNone/>
            </a:pPr>
            <a:r>
              <a:rPr lang="fr-FR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fr-F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Aider ses établissements adhérents dans l’enjeu de la conception et de la mise en œuvre de dispositifs de formation numérique pour répondre au enjeux de la  formation initiale et continue</a:t>
            </a:r>
          </a:p>
          <a:p>
            <a:pPr lvl="1">
              <a:buFont typeface="Arial" charset="0"/>
              <a:buChar char="•"/>
            </a:pPr>
            <a:r>
              <a:rPr lang="fr-FR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Financement</a:t>
            </a:r>
          </a:p>
          <a:p>
            <a:pPr lvl="1">
              <a:buFont typeface="Arial" charset="0"/>
              <a:buChar char="•"/>
            </a:pPr>
            <a:r>
              <a:rPr lang="fr-FR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Mutualisation de la production des contenus</a:t>
            </a:r>
          </a:p>
          <a:p>
            <a:pPr lvl="1">
              <a:buFont typeface="Arial" charset="0"/>
              <a:buChar char="•"/>
            </a:pPr>
            <a:r>
              <a:rPr lang="fr-FR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Mutualisation des bonnes pratiques et démarches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DB4A1F-8199-2A49-94D4-AD866A82EF4B}" type="slidenum">
              <a:rPr lang="fr-FR" smtClean="0"/>
              <a:pPr>
                <a:defRPr/>
              </a:pPr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8288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re 1"/>
          <p:cNvSpPr>
            <a:spLocks noGrp="1"/>
          </p:cNvSpPr>
          <p:nvPr>
            <p:ph type="title"/>
          </p:nvPr>
        </p:nvSpPr>
        <p:spPr>
          <a:xfrm>
            <a:off x="959588" y="343005"/>
            <a:ext cx="6938962" cy="857250"/>
          </a:xfrm>
        </p:spPr>
        <p:txBody>
          <a:bodyPr/>
          <a:lstStyle/>
          <a:p>
            <a:pPr algn="ctr"/>
            <a:r>
              <a:rPr lang="fr-FR" dirty="0" smtClean="0">
                <a:solidFill>
                  <a:schemeClr val="tx2"/>
                </a:solidFill>
              </a:rPr>
              <a:t>En conclusion</a:t>
            </a:r>
          </a:p>
        </p:txBody>
      </p:sp>
      <p:sp>
        <p:nvSpPr>
          <p:cNvPr id="39939" name="Espace réservé du contenu 2"/>
          <p:cNvSpPr>
            <a:spLocks noGrp="1"/>
          </p:cNvSpPr>
          <p:nvPr>
            <p:ph idx="1"/>
          </p:nvPr>
        </p:nvSpPr>
        <p:spPr>
          <a:xfrm>
            <a:off x="289039" y="1673101"/>
            <a:ext cx="8487103" cy="1837340"/>
          </a:xfrm>
        </p:spPr>
        <p:txBody>
          <a:bodyPr/>
          <a:lstStyle/>
          <a:p>
            <a:pPr algn="just">
              <a:buFont typeface="Wingdings" pitchFamily="2" charset="2"/>
              <a:buNone/>
            </a:pPr>
            <a:r>
              <a:rPr lang="fr-F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Participer à </a:t>
            </a:r>
            <a:r>
              <a:rPr lang="fr-FR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Unisciel</a:t>
            </a:r>
            <a:r>
              <a:rPr lang="fr-F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c'est favoriser la mutualisation des efforts que chacun doit faire tout en préservant son autonomie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DB4A1F-8199-2A49-94D4-AD866A82EF4B}" type="slidenum">
              <a:rPr lang="fr-FR" smtClean="0"/>
              <a:pPr>
                <a:defRPr/>
              </a:pPr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3275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re 1"/>
          <p:cNvSpPr>
            <a:spLocks noGrp="1"/>
          </p:cNvSpPr>
          <p:nvPr>
            <p:ph type="title"/>
          </p:nvPr>
        </p:nvSpPr>
        <p:spPr>
          <a:xfrm>
            <a:off x="0" y="-63352"/>
            <a:ext cx="9143999" cy="857250"/>
          </a:xfrm>
        </p:spPr>
        <p:txBody>
          <a:bodyPr/>
          <a:lstStyle/>
          <a:p>
            <a:pPr eaLnBrk="1" hangingPunct="1"/>
            <a:r>
              <a:rPr lang="fr-FR" sz="2000" dirty="0" smtClean="0">
                <a:solidFill>
                  <a:schemeClr val="tx2"/>
                </a:solidFill>
              </a:rPr>
              <a:t>Unisciel aujourd’hui, c’est plus de 45 établissements ou groupements d’établissements</a:t>
            </a:r>
          </a:p>
        </p:txBody>
      </p:sp>
      <p:sp>
        <p:nvSpPr>
          <p:cNvPr id="7171" name="Espace réservé du contenu 2"/>
          <p:cNvSpPr>
            <a:spLocks noGrp="1"/>
          </p:cNvSpPr>
          <p:nvPr>
            <p:ph idx="1"/>
          </p:nvPr>
        </p:nvSpPr>
        <p:spPr>
          <a:xfrm>
            <a:off x="335089" y="731356"/>
            <a:ext cx="8672277" cy="4310544"/>
          </a:xfrm>
        </p:spPr>
        <p:txBody>
          <a:bodyPr numCol="3">
            <a:noAutofit/>
          </a:bodyPr>
          <a:lstStyle/>
          <a:p>
            <a:pPr indent="-230400">
              <a:spcBef>
                <a:spcPts val="300"/>
              </a:spcBef>
            </a:pPr>
            <a:r>
              <a:rPr lang="fr-FR" sz="900" dirty="0" smtClean="0">
                <a:solidFill>
                  <a:schemeClr val="tx1"/>
                </a:solidFill>
              </a:rPr>
              <a:t>Lille </a:t>
            </a:r>
            <a:r>
              <a:rPr lang="fr-FR" sz="900" dirty="0">
                <a:solidFill>
                  <a:schemeClr val="tx1"/>
                </a:solidFill>
              </a:rPr>
              <a:t>1, assurant la présidence, la </a:t>
            </a:r>
            <a:r>
              <a:rPr lang="fr-FR" sz="900" dirty="0" smtClean="0">
                <a:solidFill>
                  <a:schemeClr val="tx1"/>
                </a:solidFill>
              </a:rPr>
              <a:t>gestion administrative </a:t>
            </a:r>
            <a:r>
              <a:rPr lang="fr-FR" sz="900" dirty="0">
                <a:solidFill>
                  <a:schemeClr val="tx1"/>
                </a:solidFill>
              </a:rPr>
              <a:t>et financière </a:t>
            </a:r>
            <a:r>
              <a:rPr lang="fr-FR" sz="900" dirty="0" smtClean="0">
                <a:solidFill>
                  <a:schemeClr val="tx1"/>
                </a:solidFill>
              </a:rPr>
              <a:t>d’UNISCIEL</a:t>
            </a:r>
          </a:p>
          <a:p>
            <a:pPr indent="-230400">
              <a:spcBef>
                <a:spcPts val="300"/>
              </a:spcBef>
            </a:pPr>
            <a:r>
              <a:rPr lang="fr-FR" sz="900" dirty="0" smtClean="0">
                <a:solidFill>
                  <a:schemeClr val="tx1"/>
                </a:solidFill>
              </a:rPr>
              <a:t>Amiens</a:t>
            </a:r>
            <a:endParaRPr lang="fr-FR" sz="900" dirty="0">
              <a:solidFill>
                <a:schemeClr val="tx1"/>
              </a:solidFill>
            </a:endParaRPr>
          </a:p>
          <a:p>
            <a:pPr indent="-230400">
              <a:spcBef>
                <a:spcPts val="300"/>
              </a:spcBef>
            </a:pPr>
            <a:r>
              <a:rPr lang="fr-FR" sz="900" dirty="0">
                <a:solidFill>
                  <a:schemeClr val="tx1"/>
                </a:solidFill>
              </a:rPr>
              <a:t>Angers</a:t>
            </a:r>
          </a:p>
          <a:p>
            <a:pPr indent="-230400">
              <a:spcBef>
                <a:spcPts val="300"/>
              </a:spcBef>
            </a:pPr>
            <a:r>
              <a:rPr lang="fr-FR" sz="900" dirty="0">
                <a:solidFill>
                  <a:schemeClr val="tx1"/>
                </a:solidFill>
              </a:rPr>
              <a:t>Avignon et Pays de Vaucluse</a:t>
            </a:r>
          </a:p>
          <a:p>
            <a:pPr indent="-230400">
              <a:spcBef>
                <a:spcPts val="300"/>
              </a:spcBef>
            </a:pPr>
            <a:r>
              <a:rPr lang="fr-FR" sz="900" dirty="0">
                <a:solidFill>
                  <a:schemeClr val="tx1"/>
                </a:solidFill>
              </a:rPr>
              <a:t>Blaise Pascal (Clermont-Ferrand II)</a:t>
            </a:r>
          </a:p>
          <a:p>
            <a:pPr indent="-230400">
              <a:spcBef>
                <a:spcPts val="300"/>
              </a:spcBef>
            </a:pPr>
            <a:r>
              <a:rPr lang="fr-FR" sz="900" dirty="0">
                <a:solidFill>
                  <a:schemeClr val="tx1"/>
                </a:solidFill>
              </a:rPr>
              <a:t>Bretagne Occidentale </a:t>
            </a:r>
          </a:p>
          <a:p>
            <a:pPr indent="-230400">
              <a:spcBef>
                <a:spcPts val="300"/>
              </a:spcBef>
            </a:pPr>
            <a:r>
              <a:rPr lang="fr-FR" sz="900" dirty="0" smtClean="0">
                <a:solidFill>
                  <a:schemeClr val="tx1"/>
                </a:solidFill>
              </a:rPr>
              <a:t>Bordeaux</a:t>
            </a:r>
            <a:endParaRPr lang="fr-FR" sz="900" dirty="0">
              <a:solidFill>
                <a:schemeClr val="tx1"/>
              </a:solidFill>
            </a:endParaRPr>
          </a:p>
          <a:p>
            <a:pPr indent="-230400">
              <a:spcBef>
                <a:spcPts val="300"/>
              </a:spcBef>
            </a:pPr>
            <a:r>
              <a:rPr lang="fr-FR" sz="900" dirty="0">
                <a:solidFill>
                  <a:schemeClr val="tx1"/>
                </a:solidFill>
              </a:rPr>
              <a:t>Claude Bernard (Lyon 1)</a:t>
            </a:r>
          </a:p>
          <a:p>
            <a:pPr indent="-230400">
              <a:spcBef>
                <a:spcPts val="300"/>
              </a:spcBef>
            </a:pPr>
            <a:r>
              <a:rPr lang="fr-FR" sz="900" dirty="0">
                <a:solidFill>
                  <a:schemeClr val="tx1"/>
                </a:solidFill>
              </a:rPr>
              <a:t>Haute Alsace</a:t>
            </a:r>
          </a:p>
          <a:p>
            <a:pPr indent="-230400">
              <a:spcBef>
                <a:spcPts val="300"/>
              </a:spcBef>
            </a:pPr>
            <a:r>
              <a:rPr lang="fr-FR" sz="900" dirty="0">
                <a:solidFill>
                  <a:schemeClr val="tx1"/>
                </a:solidFill>
              </a:rPr>
              <a:t>La Rochelle </a:t>
            </a:r>
          </a:p>
          <a:p>
            <a:pPr indent="-230400">
              <a:spcBef>
                <a:spcPts val="300"/>
              </a:spcBef>
            </a:pPr>
            <a:r>
              <a:rPr lang="fr-FR" sz="900" dirty="0">
                <a:solidFill>
                  <a:schemeClr val="tx1"/>
                </a:solidFill>
              </a:rPr>
              <a:t>La Réunion</a:t>
            </a:r>
          </a:p>
          <a:p>
            <a:pPr indent="-230400">
              <a:spcBef>
                <a:spcPts val="300"/>
              </a:spcBef>
            </a:pPr>
            <a:r>
              <a:rPr lang="fr-FR" sz="900" dirty="0" smtClean="0">
                <a:solidFill>
                  <a:schemeClr val="tx1"/>
                </a:solidFill>
              </a:rPr>
              <a:t>Limoges</a:t>
            </a:r>
          </a:p>
          <a:p>
            <a:pPr indent="-230400">
              <a:spcBef>
                <a:spcPts val="300"/>
              </a:spcBef>
            </a:pPr>
            <a:r>
              <a:rPr lang="fr-FR" sz="900" dirty="0" smtClean="0">
                <a:solidFill>
                  <a:schemeClr val="tx1"/>
                </a:solidFill>
              </a:rPr>
              <a:t>Lorraine</a:t>
            </a:r>
            <a:endParaRPr lang="fr-FR" sz="900" dirty="0">
              <a:solidFill>
                <a:schemeClr val="tx1"/>
              </a:solidFill>
            </a:endParaRPr>
          </a:p>
          <a:p>
            <a:pPr indent="-230400">
              <a:spcBef>
                <a:spcPts val="300"/>
              </a:spcBef>
            </a:pPr>
            <a:r>
              <a:rPr lang="fr-FR" sz="900" dirty="0" smtClean="0">
                <a:solidFill>
                  <a:schemeClr val="tx1"/>
                </a:solidFill>
              </a:rPr>
              <a:t>Maine</a:t>
            </a:r>
            <a:endParaRPr lang="fr-FR" sz="900" dirty="0">
              <a:solidFill>
                <a:schemeClr val="tx1"/>
              </a:solidFill>
            </a:endParaRPr>
          </a:p>
          <a:p>
            <a:pPr indent="-230400">
              <a:spcBef>
                <a:spcPts val="300"/>
              </a:spcBef>
            </a:pPr>
            <a:r>
              <a:rPr lang="fr-FR" sz="900" dirty="0">
                <a:solidFill>
                  <a:schemeClr val="tx1"/>
                </a:solidFill>
              </a:rPr>
              <a:t>Montpellier </a:t>
            </a:r>
            <a:r>
              <a:rPr lang="fr-FR" sz="900" dirty="0" smtClean="0">
                <a:solidFill>
                  <a:schemeClr val="tx1"/>
                </a:solidFill>
              </a:rPr>
              <a:t>2</a:t>
            </a:r>
          </a:p>
          <a:p>
            <a:pPr indent="-230400">
              <a:spcBef>
                <a:spcPts val="300"/>
              </a:spcBef>
            </a:pPr>
            <a:r>
              <a:rPr lang="fr-FR" sz="900" dirty="0" smtClean="0">
                <a:solidFill>
                  <a:schemeClr val="tx1"/>
                </a:solidFill>
              </a:rPr>
              <a:t>Nantes</a:t>
            </a:r>
            <a:endParaRPr lang="fr-FR" sz="900" dirty="0">
              <a:solidFill>
                <a:schemeClr val="tx1"/>
              </a:solidFill>
            </a:endParaRPr>
          </a:p>
          <a:p>
            <a:pPr indent="-230400">
              <a:spcBef>
                <a:spcPts val="300"/>
              </a:spcBef>
            </a:pPr>
            <a:r>
              <a:rPr lang="fr-FR" sz="900" dirty="0">
                <a:solidFill>
                  <a:schemeClr val="tx1"/>
                </a:solidFill>
              </a:rPr>
              <a:t>Nice Sophia Antipolis</a:t>
            </a:r>
          </a:p>
          <a:p>
            <a:pPr indent="-230400">
              <a:spcBef>
                <a:spcPts val="300"/>
              </a:spcBef>
            </a:pPr>
            <a:r>
              <a:rPr lang="fr-FR" sz="900" dirty="0">
                <a:solidFill>
                  <a:schemeClr val="tx1"/>
                </a:solidFill>
              </a:rPr>
              <a:t>Orléans</a:t>
            </a:r>
          </a:p>
          <a:p>
            <a:pPr indent="-230400">
              <a:spcBef>
                <a:spcPts val="300"/>
              </a:spcBef>
            </a:pPr>
            <a:r>
              <a:rPr lang="fr-FR" sz="900" dirty="0">
                <a:solidFill>
                  <a:schemeClr val="tx1"/>
                </a:solidFill>
              </a:rPr>
              <a:t>Paris-Est Marne La Vallée</a:t>
            </a:r>
          </a:p>
          <a:p>
            <a:pPr indent="-230400">
              <a:spcBef>
                <a:spcPts val="300"/>
              </a:spcBef>
            </a:pPr>
            <a:r>
              <a:rPr lang="fr-FR" sz="900" dirty="0" smtClean="0">
                <a:solidFill>
                  <a:schemeClr val="tx1"/>
                </a:solidFill>
              </a:rPr>
              <a:t>Paris-Sud</a:t>
            </a:r>
          </a:p>
          <a:p>
            <a:pPr indent="-230400">
              <a:spcBef>
                <a:spcPts val="300"/>
              </a:spcBef>
            </a:pPr>
            <a:r>
              <a:rPr lang="fr-FR" sz="900" dirty="0" smtClean="0">
                <a:solidFill>
                  <a:schemeClr val="tx1"/>
                </a:solidFill>
              </a:rPr>
              <a:t>Paris 7</a:t>
            </a:r>
          </a:p>
          <a:p>
            <a:pPr indent="-230400">
              <a:spcBef>
                <a:spcPts val="300"/>
              </a:spcBef>
            </a:pPr>
            <a:r>
              <a:rPr lang="fr-FR" sz="900" dirty="0" smtClean="0">
                <a:solidFill>
                  <a:schemeClr val="tx1"/>
                </a:solidFill>
              </a:rPr>
              <a:t>Poitiers</a:t>
            </a:r>
            <a:endParaRPr lang="fr-FR" sz="900" dirty="0">
              <a:solidFill>
                <a:schemeClr val="tx1"/>
              </a:solidFill>
            </a:endParaRPr>
          </a:p>
          <a:p>
            <a:pPr indent="-230400">
              <a:spcBef>
                <a:spcPts val="300"/>
              </a:spcBef>
            </a:pPr>
            <a:r>
              <a:rPr lang="fr-FR" sz="900" dirty="0" smtClean="0">
                <a:solidFill>
                  <a:schemeClr val="tx1"/>
                </a:solidFill>
              </a:rPr>
              <a:t>UPMC (</a:t>
            </a:r>
            <a:r>
              <a:rPr lang="fr-FR" sz="900" dirty="0">
                <a:solidFill>
                  <a:schemeClr val="tx1"/>
                </a:solidFill>
              </a:rPr>
              <a:t>Paris 6)</a:t>
            </a:r>
          </a:p>
          <a:p>
            <a:pPr indent="-230400">
              <a:spcBef>
                <a:spcPts val="300"/>
              </a:spcBef>
            </a:pPr>
            <a:r>
              <a:rPr lang="fr-FR" sz="900" dirty="0">
                <a:solidFill>
                  <a:schemeClr val="tx1"/>
                </a:solidFill>
              </a:rPr>
              <a:t>Paris Descartes (Paris 5)</a:t>
            </a:r>
          </a:p>
          <a:p>
            <a:pPr indent="-230400">
              <a:spcBef>
                <a:spcPts val="300"/>
              </a:spcBef>
            </a:pPr>
            <a:r>
              <a:rPr lang="fr-FR" sz="900" dirty="0">
                <a:solidFill>
                  <a:schemeClr val="tx1"/>
                </a:solidFill>
              </a:rPr>
              <a:t>Aix Marseille Université </a:t>
            </a:r>
          </a:p>
          <a:p>
            <a:pPr indent="-230400">
              <a:spcBef>
                <a:spcPts val="300"/>
              </a:spcBef>
            </a:pPr>
            <a:r>
              <a:rPr lang="fr-FR" sz="900" dirty="0">
                <a:solidFill>
                  <a:schemeClr val="tx1"/>
                </a:solidFill>
              </a:rPr>
              <a:t>Reims Champagne Ardennes </a:t>
            </a:r>
          </a:p>
          <a:p>
            <a:pPr indent="-230400">
              <a:spcBef>
                <a:spcPts val="300"/>
              </a:spcBef>
            </a:pPr>
            <a:r>
              <a:rPr lang="fr-FR" sz="900" dirty="0">
                <a:solidFill>
                  <a:schemeClr val="tx1"/>
                </a:solidFill>
              </a:rPr>
              <a:t>Rennes </a:t>
            </a:r>
            <a:r>
              <a:rPr lang="fr-FR" sz="900" dirty="0" smtClean="0">
                <a:solidFill>
                  <a:schemeClr val="tx1"/>
                </a:solidFill>
              </a:rPr>
              <a:t>1</a:t>
            </a:r>
          </a:p>
          <a:p>
            <a:pPr indent="-230400">
              <a:spcBef>
                <a:spcPts val="300"/>
              </a:spcBef>
            </a:pPr>
            <a:r>
              <a:rPr lang="fr-FR" sz="900" dirty="0" smtClean="0">
                <a:solidFill>
                  <a:srgbClr val="000000"/>
                </a:solidFill>
              </a:rPr>
              <a:t>Rouen</a:t>
            </a:r>
          </a:p>
          <a:p>
            <a:pPr indent="-230400">
              <a:spcBef>
                <a:spcPts val="300"/>
              </a:spcBef>
            </a:pPr>
            <a:r>
              <a:rPr lang="fr-FR" sz="900" dirty="0" smtClean="0">
                <a:solidFill>
                  <a:srgbClr val="000000"/>
                </a:solidFill>
              </a:rPr>
              <a:t>Saint-Etienne</a:t>
            </a:r>
            <a:endParaRPr lang="fr-FR" sz="900" dirty="0">
              <a:solidFill>
                <a:srgbClr val="000000"/>
              </a:solidFill>
            </a:endParaRPr>
          </a:p>
          <a:p>
            <a:pPr indent="-230400">
              <a:spcBef>
                <a:spcPts val="300"/>
              </a:spcBef>
            </a:pPr>
            <a:r>
              <a:rPr lang="fr-FR" sz="900" dirty="0">
                <a:solidFill>
                  <a:schemeClr val="tx1"/>
                </a:solidFill>
              </a:rPr>
              <a:t>Strasbourg</a:t>
            </a:r>
          </a:p>
          <a:p>
            <a:pPr indent="-230400">
              <a:spcBef>
                <a:spcPts val="300"/>
              </a:spcBef>
            </a:pPr>
            <a:r>
              <a:rPr lang="fr-FR" sz="900" dirty="0">
                <a:solidFill>
                  <a:schemeClr val="tx1"/>
                </a:solidFill>
              </a:rPr>
              <a:t>Technologie de </a:t>
            </a:r>
            <a:r>
              <a:rPr lang="fr-FR" sz="900" dirty="0" smtClean="0">
                <a:solidFill>
                  <a:schemeClr val="tx1"/>
                </a:solidFill>
              </a:rPr>
              <a:t>Compiègne (UTC)</a:t>
            </a:r>
            <a:endParaRPr lang="fr-FR" sz="900" dirty="0">
              <a:solidFill>
                <a:schemeClr val="tx1"/>
              </a:solidFill>
            </a:endParaRPr>
          </a:p>
          <a:p>
            <a:pPr indent="-230400">
              <a:spcBef>
                <a:spcPts val="300"/>
              </a:spcBef>
            </a:pPr>
            <a:r>
              <a:rPr lang="fr-FR" sz="900" dirty="0">
                <a:solidFill>
                  <a:schemeClr val="tx1"/>
                </a:solidFill>
              </a:rPr>
              <a:t>Technologie de Belfort </a:t>
            </a:r>
            <a:r>
              <a:rPr lang="fr-FR" sz="900" dirty="0" smtClean="0">
                <a:solidFill>
                  <a:schemeClr val="tx1"/>
                </a:solidFill>
              </a:rPr>
              <a:t>Montbéliard (UTBM)</a:t>
            </a:r>
            <a:endParaRPr lang="fr-FR" sz="900" dirty="0">
              <a:solidFill>
                <a:schemeClr val="tx1"/>
              </a:solidFill>
            </a:endParaRPr>
          </a:p>
          <a:p>
            <a:pPr indent="-230400">
              <a:spcBef>
                <a:spcPts val="300"/>
              </a:spcBef>
            </a:pPr>
            <a:r>
              <a:rPr lang="fr-FR" sz="900" dirty="0">
                <a:solidFill>
                  <a:schemeClr val="tx1"/>
                </a:solidFill>
              </a:rPr>
              <a:t>Technologie de </a:t>
            </a:r>
            <a:r>
              <a:rPr lang="fr-FR" sz="900" dirty="0" smtClean="0">
                <a:solidFill>
                  <a:schemeClr val="tx1"/>
                </a:solidFill>
              </a:rPr>
              <a:t>Troyes (UTT)</a:t>
            </a:r>
            <a:endParaRPr lang="fr-FR" sz="900" dirty="0">
              <a:solidFill>
                <a:schemeClr val="tx1"/>
              </a:solidFill>
            </a:endParaRPr>
          </a:p>
          <a:p>
            <a:pPr indent="-230400">
              <a:spcBef>
                <a:spcPts val="300"/>
              </a:spcBef>
            </a:pPr>
            <a:r>
              <a:rPr lang="fr-FR" sz="900" dirty="0">
                <a:solidFill>
                  <a:schemeClr val="tx1"/>
                </a:solidFill>
              </a:rPr>
              <a:t>Toulouse 3</a:t>
            </a:r>
          </a:p>
          <a:p>
            <a:pPr indent="-230400">
              <a:spcBef>
                <a:spcPts val="300"/>
              </a:spcBef>
            </a:pPr>
            <a:r>
              <a:rPr lang="fr-FR" sz="900" dirty="0">
                <a:solidFill>
                  <a:schemeClr val="tx1"/>
                </a:solidFill>
              </a:rPr>
              <a:t>Valenciennes </a:t>
            </a:r>
          </a:p>
          <a:p>
            <a:pPr indent="-230400">
              <a:spcBef>
                <a:spcPts val="300"/>
              </a:spcBef>
            </a:pPr>
            <a:r>
              <a:rPr lang="fr-FR" sz="900" dirty="0" smtClean="0">
                <a:solidFill>
                  <a:schemeClr val="tx1"/>
                </a:solidFill>
              </a:rPr>
              <a:t>Ecole </a:t>
            </a:r>
            <a:r>
              <a:rPr lang="fr-FR" sz="900" dirty="0">
                <a:solidFill>
                  <a:schemeClr val="tx1"/>
                </a:solidFill>
              </a:rPr>
              <a:t>des Mines de Douai</a:t>
            </a:r>
          </a:p>
          <a:p>
            <a:pPr indent="-230400">
              <a:spcBef>
                <a:spcPts val="300"/>
              </a:spcBef>
            </a:pPr>
            <a:r>
              <a:rPr lang="fr-FR" sz="900" dirty="0" smtClean="0">
                <a:solidFill>
                  <a:schemeClr val="tx1"/>
                </a:solidFill>
              </a:rPr>
              <a:t>Ecole </a:t>
            </a:r>
            <a:r>
              <a:rPr lang="fr-FR" sz="900" dirty="0">
                <a:solidFill>
                  <a:schemeClr val="tx1"/>
                </a:solidFill>
              </a:rPr>
              <a:t>Normale Supérieure de Lyon</a:t>
            </a:r>
          </a:p>
          <a:p>
            <a:pPr indent="-230400">
              <a:spcBef>
                <a:spcPts val="300"/>
              </a:spcBef>
            </a:pPr>
            <a:r>
              <a:rPr lang="fr-FR" sz="900" dirty="0" smtClean="0">
                <a:solidFill>
                  <a:schemeClr val="tx1"/>
                </a:solidFill>
              </a:rPr>
              <a:t>Ecole Supérieure </a:t>
            </a:r>
            <a:r>
              <a:rPr lang="fr-FR" sz="900" dirty="0">
                <a:solidFill>
                  <a:schemeClr val="tx1"/>
                </a:solidFill>
              </a:rPr>
              <a:t>de Physique et Chimie </a:t>
            </a:r>
            <a:r>
              <a:rPr lang="fr-FR" sz="900" dirty="0" smtClean="0">
                <a:solidFill>
                  <a:schemeClr val="tx1"/>
                </a:solidFill>
              </a:rPr>
              <a:t>Industrielles (</a:t>
            </a:r>
            <a:r>
              <a:rPr lang="fr-FR" sz="900" dirty="0">
                <a:solidFill>
                  <a:schemeClr val="tx1"/>
                </a:solidFill>
              </a:rPr>
              <a:t>ESPCI)</a:t>
            </a:r>
          </a:p>
          <a:p>
            <a:pPr indent="-230400">
              <a:spcBef>
                <a:spcPts val="300"/>
              </a:spcBef>
            </a:pPr>
            <a:r>
              <a:rPr lang="fr-FR" sz="900" dirty="0" smtClean="0">
                <a:solidFill>
                  <a:schemeClr val="tx1"/>
                </a:solidFill>
              </a:rPr>
              <a:t>Observatoire </a:t>
            </a:r>
            <a:r>
              <a:rPr lang="fr-FR" sz="900" dirty="0">
                <a:solidFill>
                  <a:schemeClr val="tx1"/>
                </a:solidFill>
              </a:rPr>
              <a:t>de Paris</a:t>
            </a:r>
          </a:p>
          <a:p>
            <a:pPr indent="-230400">
              <a:spcBef>
                <a:spcPts val="300"/>
              </a:spcBef>
            </a:pPr>
            <a:r>
              <a:rPr lang="fr-FR" sz="900" dirty="0" smtClean="0">
                <a:solidFill>
                  <a:schemeClr val="tx1"/>
                </a:solidFill>
              </a:rPr>
              <a:t>INRIA</a:t>
            </a:r>
            <a:endParaRPr lang="fr-FR" sz="900" dirty="0">
              <a:solidFill>
                <a:schemeClr val="tx1"/>
              </a:solidFill>
            </a:endParaRPr>
          </a:p>
          <a:p>
            <a:pPr indent="-230400">
              <a:spcBef>
                <a:spcPts val="300"/>
              </a:spcBef>
            </a:pPr>
            <a:r>
              <a:rPr lang="fr-FR" sz="900" dirty="0" smtClean="0">
                <a:solidFill>
                  <a:schemeClr val="tx1"/>
                </a:solidFill>
              </a:rPr>
              <a:t>Fondation </a:t>
            </a:r>
            <a:r>
              <a:rPr lang="fr-FR" sz="900" dirty="0">
                <a:solidFill>
                  <a:schemeClr val="tx1"/>
                </a:solidFill>
              </a:rPr>
              <a:t>2ie</a:t>
            </a:r>
          </a:p>
          <a:p>
            <a:pPr indent="-230400">
              <a:spcBef>
                <a:spcPts val="300"/>
              </a:spcBef>
            </a:pPr>
            <a:r>
              <a:rPr lang="fr-FR" sz="900" dirty="0">
                <a:solidFill>
                  <a:schemeClr val="tx1"/>
                </a:solidFill>
              </a:rPr>
              <a:t>G</a:t>
            </a:r>
            <a:r>
              <a:rPr lang="fr-FR" sz="900" dirty="0" smtClean="0">
                <a:solidFill>
                  <a:schemeClr val="tx1"/>
                </a:solidFill>
              </a:rPr>
              <a:t>roupement </a:t>
            </a:r>
            <a:r>
              <a:rPr lang="fr-FR" sz="900" dirty="0">
                <a:solidFill>
                  <a:schemeClr val="tx1"/>
                </a:solidFill>
              </a:rPr>
              <a:t>des 5 écoles </a:t>
            </a:r>
            <a:r>
              <a:rPr lang="fr-FR" sz="900" dirty="0" smtClean="0">
                <a:solidFill>
                  <a:schemeClr val="tx1"/>
                </a:solidFill>
              </a:rPr>
              <a:t>INSA</a:t>
            </a:r>
          </a:p>
          <a:p>
            <a:pPr indent="-230400">
              <a:spcBef>
                <a:spcPts val="300"/>
              </a:spcBef>
            </a:pPr>
            <a:r>
              <a:rPr lang="fr-FR" sz="900" dirty="0" smtClean="0">
                <a:solidFill>
                  <a:schemeClr val="tx1"/>
                </a:solidFill>
              </a:rPr>
              <a:t>Museum national d’Histoire Naturelle</a:t>
            </a:r>
          </a:p>
          <a:p>
            <a:pPr indent="-230400">
              <a:spcBef>
                <a:spcPts val="300"/>
              </a:spcBef>
            </a:pPr>
            <a:r>
              <a:rPr lang="fr-FR" sz="900" dirty="0" smtClean="0">
                <a:solidFill>
                  <a:schemeClr val="tx1"/>
                </a:solidFill>
              </a:rPr>
              <a:t>Réseau FIGURE</a:t>
            </a:r>
          </a:p>
          <a:p>
            <a:pPr indent="-230400">
              <a:spcBef>
                <a:spcPts val="300"/>
              </a:spcBef>
            </a:pPr>
            <a:r>
              <a:rPr lang="fr-FR" sz="900" dirty="0" smtClean="0">
                <a:solidFill>
                  <a:schemeClr val="tx1"/>
                </a:solidFill>
              </a:rPr>
              <a:t>Institut Mines-Telecom</a:t>
            </a:r>
          </a:p>
          <a:p>
            <a:pPr indent="-230400">
              <a:spcBef>
                <a:spcPts val="300"/>
              </a:spcBef>
            </a:pPr>
            <a:endParaRPr lang="fr-FR" sz="900" dirty="0"/>
          </a:p>
          <a:p>
            <a:pPr indent="-230400">
              <a:spcBef>
                <a:spcPts val="300"/>
              </a:spcBef>
            </a:pPr>
            <a:endParaRPr lang="fr-FR" sz="900" dirty="0" smtClean="0"/>
          </a:p>
          <a:p>
            <a:pPr indent="-230400">
              <a:spcBef>
                <a:spcPts val="300"/>
              </a:spcBef>
            </a:pPr>
            <a:r>
              <a:rPr lang="fr-FR" sz="9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D’autres </a:t>
            </a:r>
            <a:r>
              <a:rPr lang="fr-FR" sz="9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entités sont partenaires extérieurs au </a:t>
            </a:r>
            <a:r>
              <a:rPr lang="fr-FR" sz="9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GIS :</a:t>
            </a:r>
          </a:p>
          <a:p>
            <a:pPr lvl="1" indent="-230400">
              <a:spcBef>
                <a:spcPts val="300"/>
              </a:spcBef>
            </a:pPr>
            <a:r>
              <a:rPr lang="fr-FR" sz="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La CDUS, </a:t>
            </a:r>
            <a:r>
              <a:rPr lang="fr-FR" sz="900" dirty="0" smtClean="0"/>
              <a:t>La Conférence des Directeurs des UFR Scientifiques</a:t>
            </a:r>
            <a:endParaRPr lang="fr-FR" sz="9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 indent="-230400">
              <a:spcBef>
                <a:spcPts val="300"/>
              </a:spcBef>
            </a:pPr>
            <a:r>
              <a:rPr lang="fr-FR" sz="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L’AFNEUS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la fédération nationale des étudiants en </a:t>
            </a:r>
            <a:r>
              <a:rPr lang="fr-FR" sz="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sciences</a:t>
            </a:r>
          </a:p>
          <a:p>
            <a:pPr lvl="1" indent="-230400">
              <a:spcBef>
                <a:spcPts val="300"/>
              </a:spcBef>
            </a:pPr>
            <a:r>
              <a:rPr lang="fr-FR" sz="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La FNEB, la Fédération Nationale des Étudiants en Sciences Exactes Naturelles et Techniques</a:t>
            </a:r>
          </a:p>
          <a:p>
            <a:pPr lvl="1" indent="-230400">
              <a:spcBef>
                <a:spcPts val="300"/>
              </a:spcBef>
            </a:pPr>
            <a:r>
              <a:rPr lang="fr-FR" sz="9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Beebac</a:t>
            </a:r>
            <a:r>
              <a:rPr lang="fr-FR" sz="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le réseau social éducatif</a:t>
            </a:r>
          </a:p>
          <a:p>
            <a:pPr lvl="1" indent="-230400">
              <a:spcBef>
                <a:spcPts val="300"/>
              </a:spcBef>
            </a:pPr>
            <a:r>
              <a:rPr lang="fr-FR" sz="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Fuse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School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pour des vidéos type glossaire scientifique français-anglais </a:t>
            </a:r>
          </a:p>
          <a:p>
            <a:pPr lvl="1" indent="-230400">
              <a:spcBef>
                <a:spcPts val="300"/>
              </a:spcBef>
            </a:pP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</a:t>
            </a:r>
            <a:r>
              <a:rPr lang="fr-FR" sz="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our 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les ressources de culture </a:t>
            </a:r>
            <a:r>
              <a:rPr lang="fr-FR" sz="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scientifique:</a:t>
            </a:r>
          </a:p>
          <a:p>
            <a:pPr lvl="2" indent="-230400">
              <a:spcBef>
                <a:spcPts val="300"/>
              </a:spcBef>
            </a:pPr>
            <a:r>
              <a:rPr lang="fr-FR" sz="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AMCSTI, association nationale des CSTI, musées, muséums</a:t>
            </a:r>
          </a:p>
          <a:p>
            <a:pPr lvl="2" indent="-230400">
              <a:spcBef>
                <a:spcPts val="300"/>
              </a:spcBef>
            </a:pPr>
            <a:r>
              <a:rPr lang="fr-FR" sz="8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Universcience</a:t>
            </a:r>
            <a:endParaRPr lang="fr-FR" sz="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2" indent="-230400">
              <a:spcBef>
                <a:spcPts val="300"/>
              </a:spcBef>
            </a:pPr>
            <a:r>
              <a:rPr lang="fr-FR" sz="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Canal+/</a:t>
            </a:r>
            <a:r>
              <a:rPr lang="fr-FR" sz="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Canalsat</a:t>
            </a:r>
            <a:r>
              <a:rPr lang="fr-FR" sz="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fr-FR" sz="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2" indent="-230400">
              <a:spcBef>
                <a:spcPts val="300"/>
              </a:spcBef>
            </a:pPr>
            <a:r>
              <a:rPr lang="fr-FR" sz="8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Futura</a:t>
            </a:r>
            <a:r>
              <a:rPr lang="fr-FR" sz="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-sciences</a:t>
            </a:r>
          </a:p>
          <a:p>
            <a:pPr lvl="2" indent="-230400">
              <a:spcBef>
                <a:spcPts val="300"/>
              </a:spcBef>
            </a:pPr>
            <a:r>
              <a:rPr lang="fr-FR" sz="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France </a:t>
            </a:r>
            <a:r>
              <a:rPr lang="fr-FR" sz="8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Televisions</a:t>
            </a:r>
            <a:r>
              <a:rPr lang="fr-FR" sz="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FR" sz="8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educatio</a:t>
            </a:r>
            <a:r>
              <a:rPr lang="fr-FR" sz="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</a:t>
            </a:r>
            <a:endParaRPr lang="fr-FR" sz="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2" indent="-230400">
              <a:spcBef>
                <a:spcPts val="300"/>
              </a:spcBef>
            </a:pPr>
            <a:r>
              <a:rPr lang="fr-FR" sz="8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Pythagora</a:t>
            </a:r>
            <a:endParaRPr lang="fr-FR" sz="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2" indent="-230400">
              <a:spcBef>
                <a:spcPts val="300"/>
              </a:spcBef>
            </a:pPr>
            <a:r>
              <a:rPr lang="fr-FR" sz="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 rives TV</a:t>
            </a:r>
          </a:p>
          <a:p>
            <a:pPr lvl="2" indent="-230400">
              <a:spcBef>
                <a:spcPts val="300"/>
              </a:spcBef>
            </a:pPr>
            <a:r>
              <a:rPr lang="fr-FR" sz="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Le </a:t>
            </a:r>
            <a:r>
              <a:rPr lang="fr-FR" sz="8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monde.fr</a:t>
            </a:r>
            <a:endParaRPr lang="fr-FR" sz="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2" indent="-230400">
              <a:spcBef>
                <a:spcPts val="300"/>
              </a:spcBef>
            </a:pPr>
            <a:r>
              <a:rPr lang="fr-FR" sz="8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Bibliotheques</a:t>
            </a:r>
            <a:r>
              <a:rPr lang="fr-FR" sz="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sans frontières</a:t>
            </a:r>
            <a:endParaRPr lang="fr-FR" sz="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2" indent="-230400">
              <a:spcBef>
                <a:spcPts val="300"/>
              </a:spcBef>
            </a:pPr>
            <a:r>
              <a:rPr lang="fr-FR" sz="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France Culture </a:t>
            </a:r>
            <a:r>
              <a:rPr lang="fr-FR" sz="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Plus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DB4A1F-8199-2A49-94D4-AD866A82EF4B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3832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/>
          <p:cNvSpPr>
            <a:spLocks noGrp="1"/>
          </p:cNvSpPr>
          <p:nvPr>
            <p:ph type="title"/>
          </p:nvPr>
        </p:nvSpPr>
        <p:spPr>
          <a:xfrm>
            <a:off x="1362287" y="67492"/>
            <a:ext cx="7606106" cy="857250"/>
          </a:xfrm>
        </p:spPr>
        <p:txBody>
          <a:bodyPr/>
          <a:lstStyle/>
          <a:p>
            <a:r>
              <a:rPr lang="fr-FR" sz="2800" dirty="0" smtClean="0">
                <a:solidFill>
                  <a:schemeClr val="tx2"/>
                </a:solidFill>
              </a:rPr>
              <a:t>Les missions historiques du groupement (GIS)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5387507"/>
              </p:ext>
            </p:extLst>
          </p:nvPr>
        </p:nvGraphicFramePr>
        <p:xfrm>
          <a:off x="581810" y="872621"/>
          <a:ext cx="8195011" cy="39658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DB4A1F-8199-2A49-94D4-AD866A82EF4B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1745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Unisciel, c’est…</a:t>
            </a:r>
          </a:p>
        </p:txBody>
      </p:sp>
      <p:sp>
        <p:nvSpPr>
          <p:cNvPr id="8195" name="Espace réservé du contenu 2"/>
          <p:cNvSpPr>
            <a:spLocks noGrp="1"/>
          </p:cNvSpPr>
          <p:nvPr>
            <p:ph idx="1"/>
          </p:nvPr>
        </p:nvSpPr>
        <p:spPr>
          <a:xfrm>
            <a:off x="888110" y="1063625"/>
            <a:ext cx="4733661" cy="3394075"/>
          </a:xfrm>
        </p:spPr>
        <p:txBody>
          <a:bodyPr numCol="1"/>
          <a:lstStyle/>
          <a:p>
            <a:pPr>
              <a:buFont typeface="Wingdings" pitchFamily="2" charset="2"/>
              <a:buChar char="§"/>
            </a:pPr>
            <a:r>
              <a:rPr lang="fr-FR" sz="1800" b="1" dirty="0" smtClean="0">
                <a:solidFill>
                  <a:schemeClr val="accent1">
                    <a:lumMod val="75000"/>
                  </a:schemeClr>
                </a:solidFill>
              </a:rPr>
              <a:t>Un </a:t>
            </a:r>
            <a:r>
              <a:rPr lang="fr-FR" sz="1800" b="1" dirty="0">
                <a:solidFill>
                  <a:schemeClr val="accent1">
                    <a:lumMod val="75000"/>
                  </a:schemeClr>
                </a:solidFill>
              </a:rPr>
              <a:t>ensemble </a:t>
            </a:r>
            <a:r>
              <a:rPr lang="fr-FR" sz="1800" b="1" dirty="0" smtClean="0">
                <a:solidFill>
                  <a:schemeClr val="accent1">
                    <a:lumMod val="75000"/>
                  </a:schemeClr>
                </a:solidFill>
              </a:rPr>
              <a:t>de ressources</a:t>
            </a:r>
          </a:p>
          <a:p>
            <a:pPr lvl="1"/>
            <a:r>
              <a:rPr lang="fr-FR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4000 ressources de type modules ou chapitres</a:t>
            </a:r>
          </a:p>
          <a:p>
            <a:pPr lvl="1"/>
            <a:r>
              <a:rPr lang="fr-FR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Près de 8 millions de visites par an, 15 millions de pages vues par an</a:t>
            </a:r>
          </a:p>
          <a:p>
            <a:pPr>
              <a:buFont typeface="Wingdings" pitchFamily="2" charset="2"/>
              <a:buChar char="§"/>
            </a:pPr>
            <a:r>
              <a:rPr lang="fr-FR" sz="1800" b="1" dirty="0" smtClean="0">
                <a:solidFill>
                  <a:schemeClr val="accent1">
                    <a:lumMod val="75000"/>
                  </a:schemeClr>
                </a:solidFill>
              </a:rPr>
              <a:t>Un appui au développement des ressources</a:t>
            </a:r>
          </a:p>
          <a:p>
            <a:pPr lvl="1"/>
            <a:r>
              <a:rPr lang="fr-FR" sz="1600" dirty="0" smtClean="0"/>
              <a:t> </a:t>
            </a:r>
            <a:r>
              <a:rPr lang="fr-FR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Ex de Projets financés :</a:t>
            </a:r>
          </a:p>
          <a:p>
            <a:pPr lvl="2"/>
            <a:r>
              <a:rPr lang="fr-FR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Chimie </a:t>
            </a:r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par le web</a:t>
            </a:r>
          </a:p>
          <a:p>
            <a:pPr lvl="2"/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Conférences expérimentales</a:t>
            </a:r>
          </a:p>
          <a:p>
            <a:pPr lvl="2"/>
            <a:r>
              <a:rPr lang="fr-FR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Exo7 : vidéo et cours de maths</a:t>
            </a:r>
            <a:endParaRPr lang="fr-FR" sz="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2"/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Equilibres chimiques </a:t>
            </a:r>
            <a:r>
              <a:rPr lang="fr-FR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atmosphère-</a:t>
            </a:r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océan</a:t>
            </a:r>
          </a:p>
          <a:p>
            <a:pPr lvl="2"/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Variables et algorithme en C++</a:t>
            </a:r>
          </a:p>
          <a:p>
            <a:pPr lvl="2"/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Biocell</a:t>
            </a:r>
          </a:p>
          <a:p>
            <a:pPr lvl="2"/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Kezako et </a:t>
            </a:r>
            <a:r>
              <a:rPr lang="fr-FR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enrichissement : série de culture scientifique</a:t>
            </a:r>
            <a:endParaRPr lang="fr-FR" sz="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2"/>
            <a:r>
              <a:rPr lang="fr-FR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Eléments multimédia </a:t>
            </a:r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pour les maths et remédiation</a:t>
            </a:r>
          </a:p>
          <a:p>
            <a:pPr lvl="2"/>
            <a:r>
              <a:rPr lang="fr-FR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Videochem</a:t>
            </a:r>
            <a:endParaRPr lang="fr-FR" sz="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2"/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Banque de tests </a:t>
            </a:r>
            <a:r>
              <a:rPr lang="fr-FR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pluridisciplinaire</a:t>
            </a:r>
          </a:p>
          <a:p>
            <a:pPr lvl="2"/>
            <a:r>
              <a:rPr lang="fr-FR" sz="900" dirty="0" smtClean="0"/>
              <a:t>…</a:t>
            </a:r>
          </a:p>
          <a:p>
            <a:pPr lvl="1"/>
            <a:endParaRPr lang="fr-FR" sz="1800" dirty="0">
              <a:solidFill>
                <a:srgbClr val="7F7F7F"/>
              </a:solidFill>
              <a:cs typeface="ＭＳ Ｐゴシック" charset="0"/>
            </a:endParaRPr>
          </a:p>
          <a:p>
            <a:pPr lvl="1"/>
            <a:endParaRPr lang="fr-FR" sz="1600" dirty="0"/>
          </a:p>
          <a:p>
            <a:endParaRPr lang="fr-FR" sz="1800" dirty="0" smtClean="0"/>
          </a:p>
          <a:p>
            <a:pPr lvl="1"/>
            <a:endParaRPr lang="fr-FR" sz="1600" dirty="0" smtClean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DB4A1F-8199-2A49-94D4-AD866A82EF4B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  <p:sp>
        <p:nvSpPr>
          <p:cNvPr id="3" name="ZoneTexte 2"/>
          <p:cNvSpPr txBox="1"/>
          <p:nvPr/>
        </p:nvSpPr>
        <p:spPr>
          <a:xfrm>
            <a:off x="5432590" y="1060285"/>
            <a:ext cx="366240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tx2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fr-FR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Un appui à la mise en œuvre des politiques numériques d’établissements dans les domaines </a:t>
            </a:r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de :</a:t>
            </a:r>
            <a:endParaRPr lang="fr-FR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pPr marL="742950" lvl="1" indent="-285750">
              <a:buFont typeface="Lucida Grande"/>
              <a:buChar char="-"/>
            </a:pPr>
            <a:r>
              <a:rPr lang="fr-F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rPr>
              <a:t>la pédagogie, </a:t>
            </a:r>
          </a:p>
          <a:p>
            <a:pPr marL="742950" lvl="1" indent="-285750">
              <a:buFont typeface="Lucida Grande"/>
              <a:buChar char="-"/>
            </a:pPr>
            <a:r>
              <a:rPr lang="fr-F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rPr>
              <a:t>la lutte contre l’échec, </a:t>
            </a:r>
          </a:p>
          <a:p>
            <a:pPr marL="742950" lvl="1" indent="-285750">
              <a:buFont typeface="Lucida Grande"/>
              <a:buChar char="-"/>
            </a:pPr>
            <a:r>
              <a:rPr lang="fr-F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rPr>
              <a:t>l’insertion </a:t>
            </a:r>
            <a:r>
              <a:rPr lang="fr-F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rPr>
              <a:t>professionnelle</a:t>
            </a:r>
            <a:r>
              <a:rPr lang="fr-F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rPr>
              <a:t>,…</a:t>
            </a:r>
            <a:endParaRPr lang="fr-FR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5353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re 1"/>
          <p:cNvSpPr>
            <a:spLocks noGrp="1"/>
          </p:cNvSpPr>
          <p:nvPr>
            <p:ph type="title"/>
          </p:nvPr>
        </p:nvSpPr>
        <p:spPr>
          <a:xfrm>
            <a:off x="2252318" y="17195"/>
            <a:ext cx="6938962" cy="857250"/>
          </a:xfrm>
        </p:spPr>
        <p:txBody>
          <a:bodyPr/>
          <a:lstStyle/>
          <a:p>
            <a:pPr eaLnBrk="1" hangingPunct="1"/>
            <a:r>
              <a:rPr lang="fr-FR" sz="3200" dirty="0" smtClean="0">
                <a:solidFill>
                  <a:schemeClr val="accent1">
                    <a:lumMod val="75000"/>
                  </a:schemeClr>
                </a:solidFill>
              </a:rPr>
              <a:t>Des réponses opérationnelles</a:t>
            </a:r>
          </a:p>
        </p:txBody>
      </p:sp>
      <p:sp>
        <p:nvSpPr>
          <p:cNvPr id="10243" name="Espace réservé du contenu 2"/>
          <p:cNvSpPr>
            <a:spLocks noGrp="1"/>
          </p:cNvSpPr>
          <p:nvPr>
            <p:ph idx="1"/>
          </p:nvPr>
        </p:nvSpPr>
        <p:spPr>
          <a:xfrm>
            <a:off x="1352948" y="830694"/>
            <a:ext cx="7833084" cy="4074575"/>
          </a:xfrm>
        </p:spPr>
        <p:txBody>
          <a:bodyPr/>
          <a:lstStyle/>
          <a:p>
            <a:pPr marL="342900" lvl="1" indent="-342900">
              <a:buFont typeface="Wingdings" charset="2"/>
              <a:buChar char="§"/>
            </a:pPr>
            <a:r>
              <a:rPr lang="fr-FR" sz="1600" b="1" dirty="0">
                <a:solidFill>
                  <a:schemeClr val="accent1">
                    <a:lumMod val="75000"/>
                  </a:schemeClr>
                </a:solidFill>
              </a:rPr>
              <a:t>Projet POS - banque de tests de positionnement</a:t>
            </a:r>
          </a:p>
          <a:p>
            <a:pPr marL="1079500" lvl="2" indent="-360363">
              <a:buFont typeface="Wingdings" charset="2"/>
              <a:buChar char="Ø"/>
            </a:pPr>
            <a:r>
              <a:rPr lang="fr-FR" sz="1200" dirty="0"/>
              <a:t>Préparation des lycéens à l’entrée à l’université, confortation des choix d’orientation : </a:t>
            </a:r>
            <a:r>
              <a:rPr lang="fr-FR" sz="1200" u="sng" dirty="0"/>
              <a:t>faq2sciences.fr</a:t>
            </a:r>
          </a:p>
          <a:p>
            <a:pPr marL="1079500" lvl="2" indent="-360363">
              <a:buFont typeface="Wingdings" charset="2"/>
              <a:buChar char="Ø"/>
            </a:pPr>
            <a:r>
              <a:rPr lang="fr-FR" sz="1200" dirty="0"/>
              <a:t>Vérification des prérequis, remédiation : </a:t>
            </a:r>
            <a:r>
              <a:rPr lang="fr-FR" sz="1200" u="sng" dirty="0"/>
              <a:t>POS </a:t>
            </a:r>
            <a:r>
              <a:rPr lang="fr-FR" sz="1200" u="sng" dirty="0" smtClean="0"/>
              <a:t>établissements</a:t>
            </a:r>
          </a:p>
          <a:p>
            <a:pPr marL="1079500" lvl="2" indent="-360363">
              <a:buNone/>
            </a:pPr>
            <a:endParaRPr lang="fr-FR" sz="1200" u="sng" dirty="0"/>
          </a:p>
          <a:p>
            <a:pPr marL="342900" lvl="1" indent="-342900">
              <a:buFont typeface="Wingdings" charset="2"/>
              <a:buChar char="§"/>
            </a:pPr>
            <a:r>
              <a:rPr lang="fr-FR" sz="1600" b="1" dirty="0">
                <a:solidFill>
                  <a:schemeClr val="accent1">
                    <a:lumMod val="75000"/>
                  </a:schemeClr>
                </a:solidFill>
              </a:rPr>
              <a:t>Projet PAC : pédagothèque adaptée au cursus</a:t>
            </a:r>
          </a:p>
          <a:p>
            <a:pPr marL="1077913" lvl="2" indent="-342900">
              <a:buFont typeface="Wingdings" charset="2"/>
              <a:buChar char="Ø"/>
            </a:pPr>
            <a:r>
              <a:rPr lang="fr-FR" sz="1200" dirty="0"/>
              <a:t>Catalogue UE / Ressources par établissement: chaque enseignant ou étudiant peut retrouver les ressources correspondant à l’UE </a:t>
            </a:r>
            <a:r>
              <a:rPr lang="fr-FR" sz="1200" dirty="0" smtClean="0"/>
              <a:t>enseignée</a:t>
            </a:r>
          </a:p>
          <a:p>
            <a:pPr marL="1077913" lvl="2" indent="-342900">
              <a:buNone/>
            </a:pPr>
            <a:endParaRPr lang="fr-FR" sz="1200" dirty="0"/>
          </a:p>
          <a:p>
            <a:pPr marL="171450" lvl="1" indent="-342900">
              <a:buFont typeface="Wingdings" charset="2"/>
              <a:buChar char="§"/>
            </a:pPr>
            <a:r>
              <a:rPr lang="fr-FR" sz="1600" b="1" dirty="0">
                <a:solidFill>
                  <a:schemeClr val="accent1">
                    <a:lumMod val="75000"/>
                  </a:schemeClr>
                </a:solidFill>
              </a:rPr>
              <a:t>Centre ressource pédagogique national </a:t>
            </a:r>
          </a:p>
          <a:p>
            <a:pPr marL="1077913" lvl="2" indent="-342900">
              <a:buFont typeface="Wingdings" charset="2"/>
              <a:buChar char="Ø"/>
            </a:pPr>
            <a:r>
              <a:rPr lang="fr-FR" sz="1200" dirty="0"/>
              <a:t>« Licence type » : </a:t>
            </a:r>
            <a:r>
              <a:rPr lang="fr-FR" sz="1200" dirty="0" smtClean="0"/>
              <a:t>pac.unisciel.fr</a:t>
            </a:r>
          </a:p>
          <a:p>
            <a:pPr marL="1077913" lvl="2" indent="-342900">
              <a:buNone/>
            </a:pPr>
            <a:endParaRPr lang="fr-FR" sz="1200" dirty="0"/>
          </a:p>
          <a:p>
            <a:pPr marL="342900" lvl="1" indent="-342900">
              <a:buFont typeface="Wingdings" charset="2"/>
              <a:buChar char="§"/>
            </a:pPr>
            <a:r>
              <a:rPr lang="fr-FR" sz="1600" b="1" dirty="0">
                <a:solidFill>
                  <a:schemeClr val="accent1">
                    <a:lumMod val="75000"/>
                  </a:schemeClr>
                </a:solidFill>
              </a:rPr>
              <a:t>Projet SOCLES / LiSciNum</a:t>
            </a:r>
          </a:p>
          <a:p>
            <a:pPr marL="1079500" lvl="2" indent="-360363">
              <a:buFont typeface="Wingdings" charset="2"/>
              <a:buChar char="Ø"/>
            </a:pPr>
            <a:r>
              <a:rPr lang="fr-FR" sz="1200" dirty="0"/>
              <a:t>Licence numérique scientifique mutualisée au niveau </a:t>
            </a:r>
            <a:r>
              <a:rPr lang="fr-FR" sz="1200" dirty="0" smtClean="0"/>
              <a:t>national</a:t>
            </a:r>
          </a:p>
          <a:p>
            <a:pPr marL="1079500" lvl="2" indent="-360363">
              <a:buNone/>
            </a:pPr>
            <a:endParaRPr lang="fr-FR" sz="1200" dirty="0"/>
          </a:p>
          <a:p>
            <a:pPr marL="342900" lvl="1" indent="-342900">
              <a:buFont typeface="Wingdings" charset="2"/>
              <a:buChar char="§"/>
            </a:pPr>
            <a:r>
              <a:rPr lang="fr-FR" sz="1600" b="1" dirty="0">
                <a:solidFill>
                  <a:schemeClr val="accent1">
                    <a:lumMod val="75000"/>
                  </a:schemeClr>
                </a:solidFill>
              </a:rPr>
              <a:t>Projet Attractivité des </a:t>
            </a:r>
            <a:r>
              <a:rPr lang="fr-FR" sz="1600" b="1" dirty="0" smtClean="0">
                <a:solidFill>
                  <a:schemeClr val="accent1">
                    <a:lumMod val="75000"/>
                  </a:schemeClr>
                </a:solidFill>
              </a:rPr>
              <a:t>sciences</a:t>
            </a:r>
            <a:endParaRPr lang="fr-FR" sz="16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1077913" lvl="2" indent="-342900">
              <a:buFont typeface="Wingdings" charset="2"/>
              <a:buChar char="Ø"/>
            </a:pPr>
            <a:r>
              <a:rPr lang="fr-FR" sz="1200" dirty="0" err="1"/>
              <a:t>Mooc</a:t>
            </a:r>
            <a:r>
              <a:rPr lang="fr-FR" sz="1200" dirty="0"/>
              <a:t> </a:t>
            </a:r>
            <a:r>
              <a:rPr lang="fr-FR" sz="1200" dirty="0" err="1"/>
              <a:t>Quidquam</a:t>
            </a:r>
            <a:r>
              <a:rPr lang="fr-FR" sz="1200" dirty="0"/>
              <a:t> grand public, Série-documentaire Kezako, Borne interactive Kezako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DB4A1F-8199-2A49-94D4-AD866A82EF4B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2967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64068" y="206375"/>
            <a:ext cx="6938962" cy="857250"/>
          </a:xfrm>
        </p:spPr>
        <p:txBody>
          <a:bodyPr/>
          <a:lstStyle/>
          <a:p>
            <a:pPr algn="ctr"/>
            <a:r>
              <a:rPr lang="fr-FR" sz="2800" dirty="0" smtClean="0">
                <a:solidFill>
                  <a:schemeClr val="tx2"/>
                </a:solidFill>
              </a:rPr>
              <a:t>Des scénarios d’usage en appui </a:t>
            </a:r>
            <a:br>
              <a:rPr lang="fr-FR" sz="2800" dirty="0" smtClean="0">
                <a:solidFill>
                  <a:schemeClr val="tx2"/>
                </a:solidFill>
              </a:rPr>
            </a:br>
            <a:r>
              <a:rPr lang="fr-FR" sz="2800" dirty="0" smtClean="0">
                <a:solidFill>
                  <a:schemeClr val="tx2"/>
                </a:solidFill>
              </a:rPr>
              <a:t>des problématiques des établissements</a:t>
            </a:r>
            <a:endParaRPr lang="fr-FR" sz="2800" dirty="0">
              <a:solidFill>
                <a:schemeClr val="tx2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363323"/>
            <a:ext cx="8229600" cy="3013973"/>
          </a:xfrm>
        </p:spPr>
        <p:txBody>
          <a:bodyPr/>
          <a:lstStyle/>
          <a:p>
            <a:pPr lvl="0">
              <a:buFont typeface="+mj-lt"/>
              <a:buAutoNum type="arabicPeriod"/>
            </a:pPr>
            <a:r>
              <a:rPr lang="fr-FR" sz="1800" b="1" u="sng" dirty="0" smtClean="0">
                <a:solidFill>
                  <a:srgbClr val="380CF2"/>
                </a:solidFill>
              </a:rPr>
              <a:t>Lutter</a:t>
            </a:r>
            <a:r>
              <a:rPr lang="fr-FR" sz="1800" u="sng" dirty="0" smtClean="0">
                <a:solidFill>
                  <a:srgbClr val="380CF2"/>
                </a:solidFill>
              </a:rPr>
              <a:t> contre l’échec en Licence </a:t>
            </a:r>
          </a:p>
          <a:p>
            <a:pPr lvl="0">
              <a:buFont typeface="+mj-lt"/>
              <a:buAutoNum type="arabicPeriod"/>
            </a:pPr>
            <a:r>
              <a:rPr lang="fr-FR" sz="1800" b="1" dirty="0" smtClean="0">
                <a:hlinkClick r:id="" action="ppaction://noaction"/>
              </a:rPr>
              <a:t>Répondre</a:t>
            </a:r>
            <a:r>
              <a:rPr lang="fr-FR" sz="1800" dirty="0" smtClean="0">
                <a:hlinkClick r:id="" action="ppaction://noaction"/>
              </a:rPr>
              <a:t> </a:t>
            </a:r>
            <a:r>
              <a:rPr lang="fr-FR" sz="1800" dirty="0">
                <a:hlinkClick r:id="" action="ppaction://noaction"/>
              </a:rPr>
              <a:t>aux besoins des étudiants salariés </a:t>
            </a:r>
            <a:endParaRPr lang="fr-FR" sz="1800" dirty="0" smtClean="0"/>
          </a:p>
          <a:p>
            <a:pPr lvl="0">
              <a:buFont typeface="+mj-lt"/>
              <a:buAutoNum type="arabicPeriod"/>
            </a:pPr>
            <a:r>
              <a:rPr lang="fr-FR" sz="1800" b="1" dirty="0" smtClean="0">
                <a:hlinkClick r:id="" action="ppaction://noaction"/>
              </a:rPr>
              <a:t>Accompagner</a:t>
            </a:r>
            <a:r>
              <a:rPr lang="fr-FR" sz="1800" dirty="0" smtClean="0">
                <a:hlinkClick r:id="" action="ppaction://noaction"/>
              </a:rPr>
              <a:t> </a:t>
            </a:r>
            <a:r>
              <a:rPr lang="fr-FR" sz="1800" dirty="0">
                <a:hlinkClick r:id="" action="ppaction://noaction"/>
              </a:rPr>
              <a:t>les étudiants en situation de handicap </a:t>
            </a:r>
            <a:endParaRPr lang="fr-FR" sz="1800" dirty="0" smtClean="0"/>
          </a:p>
          <a:p>
            <a:pPr lvl="0">
              <a:buFont typeface="+mj-lt"/>
              <a:buAutoNum type="arabicPeriod"/>
            </a:pPr>
            <a:r>
              <a:rPr lang="fr-FR" sz="1800" b="1" dirty="0" smtClean="0">
                <a:hlinkClick r:id="" action="ppaction://noaction"/>
              </a:rPr>
              <a:t>Soutenir</a:t>
            </a:r>
            <a:r>
              <a:rPr lang="fr-FR" sz="1800" dirty="0" smtClean="0">
                <a:hlinkClick r:id="" action="ppaction://noaction"/>
              </a:rPr>
              <a:t> </a:t>
            </a:r>
            <a:r>
              <a:rPr lang="fr-FR" sz="1800" dirty="0">
                <a:hlinkClick r:id="" action="ppaction://noaction"/>
              </a:rPr>
              <a:t>la mobilité internationale entrante </a:t>
            </a:r>
            <a:endParaRPr lang="fr-FR" sz="1800" dirty="0" smtClean="0"/>
          </a:p>
          <a:p>
            <a:pPr lvl="0">
              <a:buFont typeface="+mj-lt"/>
              <a:buAutoNum type="arabicPeriod"/>
            </a:pPr>
            <a:r>
              <a:rPr lang="fr-FR" sz="1800" b="1" dirty="0" smtClean="0">
                <a:hlinkClick r:id="" action="ppaction://noaction"/>
              </a:rPr>
              <a:t>Développer</a:t>
            </a:r>
            <a:r>
              <a:rPr lang="fr-FR" sz="1800" dirty="0" smtClean="0">
                <a:hlinkClick r:id="" action="ppaction://noaction"/>
              </a:rPr>
              <a:t> </a:t>
            </a:r>
            <a:r>
              <a:rPr lang="fr-FR" sz="1800" dirty="0">
                <a:hlinkClick r:id="" action="ppaction://noaction"/>
              </a:rPr>
              <a:t>la Formation Tout au Long de la </a:t>
            </a:r>
            <a:r>
              <a:rPr lang="fr-FR" sz="1800" dirty="0" smtClean="0">
                <a:hlinkClick r:id="" action="ppaction://noaction"/>
              </a:rPr>
              <a:t>Vie</a:t>
            </a:r>
            <a:endParaRPr lang="fr-FR" sz="1800" dirty="0"/>
          </a:p>
          <a:p>
            <a:pPr lvl="0">
              <a:buFont typeface="+mj-lt"/>
              <a:buAutoNum type="arabicPeriod"/>
            </a:pPr>
            <a:r>
              <a:rPr lang="fr-FR" sz="1800" b="1" dirty="0">
                <a:hlinkClick r:id="" action="ppaction://noaction"/>
              </a:rPr>
              <a:t>Accompagner</a:t>
            </a:r>
            <a:r>
              <a:rPr lang="fr-FR" sz="1800" dirty="0">
                <a:hlinkClick r:id="" action="ppaction://noaction"/>
              </a:rPr>
              <a:t> les pratiques pédagogiques et leur évolution</a:t>
            </a:r>
            <a:r>
              <a:rPr lang="fr-FR" sz="1800" i="1" dirty="0">
                <a:hlinkClick r:id="" action="ppaction://noaction"/>
              </a:rPr>
              <a:t> </a:t>
            </a:r>
            <a:endParaRPr lang="fr-FR" sz="1800" i="1" dirty="0" smtClean="0"/>
          </a:p>
          <a:p>
            <a:pPr lvl="0">
              <a:buFont typeface="+mj-lt"/>
              <a:buAutoNum type="arabicPeriod"/>
            </a:pPr>
            <a:r>
              <a:rPr lang="fr-FR" sz="1800" b="1" dirty="0" smtClean="0">
                <a:hlinkClick r:id="" action="ppaction://noaction"/>
              </a:rPr>
              <a:t>Préserver</a:t>
            </a:r>
            <a:r>
              <a:rPr lang="fr-FR" sz="1800" dirty="0" smtClean="0">
                <a:hlinkClick r:id="" action="ppaction://noaction"/>
              </a:rPr>
              <a:t> </a:t>
            </a:r>
            <a:r>
              <a:rPr lang="fr-FR" sz="1800" dirty="0">
                <a:hlinkClick r:id="" action="ppaction://noaction"/>
              </a:rPr>
              <a:t>les connaissances et les compétences disciplinaires </a:t>
            </a:r>
            <a:r>
              <a:rPr lang="fr-FR" sz="1800" dirty="0" smtClean="0">
                <a:hlinkClick r:id="" action="ppaction://noaction"/>
              </a:rPr>
              <a:t>rares</a:t>
            </a:r>
            <a:endParaRPr lang="fr-FR" sz="1800" dirty="0"/>
          </a:p>
          <a:p>
            <a:pPr lvl="0">
              <a:buFont typeface="+mj-lt"/>
              <a:buAutoNum type="arabicPeriod"/>
            </a:pPr>
            <a:r>
              <a:rPr lang="fr-FR" sz="1800" b="1" dirty="0">
                <a:hlinkClick r:id="" action="ppaction://noaction"/>
              </a:rPr>
              <a:t>Appuyer</a:t>
            </a:r>
            <a:r>
              <a:rPr lang="fr-FR" sz="1800" dirty="0">
                <a:hlinkClick r:id="" action="ppaction://noaction"/>
              </a:rPr>
              <a:t> la transformation et la mise en place de l’offre de </a:t>
            </a:r>
            <a:r>
              <a:rPr lang="fr-FR" sz="1800" dirty="0" smtClean="0">
                <a:hlinkClick r:id="" action="ppaction://noaction"/>
              </a:rPr>
              <a:t>formation</a:t>
            </a:r>
            <a:endParaRPr lang="fr-FR" sz="1800" dirty="0"/>
          </a:p>
          <a:p>
            <a:endParaRPr lang="fr-FR" sz="1800" dirty="0">
              <a:solidFill>
                <a:srgbClr val="000000"/>
              </a:solidFill>
            </a:endParaRPr>
          </a:p>
          <a:p>
            <a:endParaRPr lang="fr-FR" sz="1800" dirty="0">
              <a:solidFill>
                <a:srgbClr val="000000"/>
              </a:solidFill>
            </a:endParaRPr>
          </a:p>
          <a:p>
            <a:endParaRPr lang="fr-FR" sz="1800" dirty="0">
              <a:solidFill>
                <a:srgbClr val="000000"/>
              </a:solidFill>
            </a:endParaRPr>
          </a:p>
          <a:p>
            <a:endParaRPr lang="fr-FR" sz="1800" dirty="0">
              <a:solidFill>
                <a:srgbClr val="000000"/>
              </a:solidFill>
            </a:endParaRPr>
          </a:p>
          <a:p>
            <a:endParaRPr lang="fr-FR" sz="1800" dirty="0">
              <a:solidFill>
                <a:srgbClr val="000000"/>
              </a:solidFill>
            </a:endParaRPr>
          </a:p>
          <a:p>
            <a:endParaRPr lang="fr-FR" sz="1800" dirty="0">
              <a:solidFill>
                <a:srgbClr val="00000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DB4A1F-8199-2A49-94D4-AD866A82EF4B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0528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401008" y="206375"/>
            <a:ext cx="6938962" cy="857250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r-FR" sz="3600" dirty="0" smtClean="0">
                <a:solidFill>
                  <a:schemeClr val="tx2"/>
                </a:solidFill>
                <a:ea typeface="ＭＳ Ｐゴシック" charset="0"/>
              </a:rPr>
              <a:t>Une réponse </a:t>
            </a:r>
            <a:r>
              <a:rPr lang="fr-FR" sz="3600" dirty="0" err="1" smtClean="0">
                <a:solidFill>
                  <a:schemeClr val="tx2"/>
                </a:solidFill>
                <a:ea typeface="ＭＳ Ｐゴシック" charset="0"/>
              </a:rPr>
              <a:t>multi-modale</a:t>
            </a:r>
            <a:endParaRPr lang="fr-FR" sz="3600" dirty="0" smtClean="0">
              <a:solidFill>
                <a:schemeClr val="tx2"/>
              </a:solidFill>
              <a:ea typeface="ＭＳ Ｐゴシック" charset="0"/>
            </a:endParaRPr>
          </a:p>
        </p:txBody>
      </p:sp>
      <p:sp>
        <p:nvSpPr>
          <p:cNvPr id="512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68312" y="1521303"/>
            <a:ext cx="8507521" cy="3395662"/>
          </a:xfrm>
        </p:spPr>
        <p:txBody>
          <a:bodyPr/>
          <a:lstStyle/>
          <a:p>
            <a:pPr lvl="1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r-F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</a:t>
            </a:r>
            <a:r>
              <a:rPr lang="fr-F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ＭＳ Ｐゴシック" charset="0"/>
              </a:rPr>
              <a:t> modalités  techno-pédagogiques permettant de répondre aux besoins des établissements à partir du socle UEL</a:t>
            </a:r>
            <a:br>
              <a:rPr lang="fr-F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ＭＳ Ｐゴシック" charset="0"/>
              </a:rPr>
            </a:br>
            <a:endParaRPr lang="fr-FR" sz="2400" b="1" dirty="0" smtClean="0">
              <a:solidFill>
                <a:schemeClr val="tx1">
                  <a:lumMod val="75000"/>
                  <a:lumOff val="25000"/>
                </a:schemeClr>
              </a:solidFill>
              <a:ea typeface="ＭＳ Ｐゴシック" charset="0"/>
            </a:endParaRPr>
          </a:p>
          <a:p>
            <a:pPr lvl="1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r-F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ＭＳ Ｐゴシック" charset="0"/>
              </a:rPr>
              <a:t>Constituant un </a:t>
            </a:r>
            <a:r>
              <a:rPr lang="fr-FR" sz="2400" b="1" dirty="0" smtClean="0">
                <a:solidFill>
                  <a:srgbClr val="C00000"/>
                </a:solidFill>
                <a:ea typeface="ＭＳ Ｐゴシック" charset="0"/>
              </a:rPr>
              <a:t>continuum formatif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ＭＳ Ｐゴシック" charset="0"/>
              </a:rPr>
              <a:t>Un centre ressources virtuel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ＭＳ Ｐゴシック" charset="0"/>
              </a:rPr>
              <a:t>Un banque de modules de formation autonomes, sécables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DB4A1F-8199-2A49-94D4-AD866A82EF4B}" type="slidenum">
              <a:rPr lang="fr-FR" smtClean="0"/>
              <a:pPr>
                <a:defRPr/>
              </a:pPr>
              <a:t>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54934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434975"/>
            <a:ext cx="8229600" cy="857250"/>
          </a:xfrm>
        </p:spPr>
        <p:txBody>
          <a:bodyPr/>
          <a:lstStyle/>
          <a:p>
            <a:pPr marL="342900" indent="-342900" algn="ctr"/>
            <a:r>
              <a:rPr lang="fr-FR" dirty="0" smtClean="0">
                <a:solidFill>
                  <a:schemeClr val="tx2"/>
                </a:solidFill>
              </a:rPr>
              <a:t>Modalité  1</a:t>
            </a:r>
            <a:br>
              <a:rPr lang="fr-FR" dirty="0" smtClean="0">
                <a:solidFill>
                  <a:schemeClr val="tx2"/>
                </a:solidFill>
              </a:rPr>
            </a:br>
            <a:r>
              <a:rPr lang="fr-FR" sz="2400" dirty="0" smtClean="0">
                <a:solidFill>
                  <a:schemeClr val="tx2"/>
                </a:solidFill>
              </a:rPr>
              <a:t>Un centre ressources virtuel</a:t>
            </a:r>
            <a:br>
              <a:rPr lang="fr-FR" sz="2400" dirty="0" smtClean="0">
                <a:solidFill>
                  <a:schemeClr val="tx2"/>
                </a:solidFill>
              </a:rPr>
            </a:br>
            <a:endParaRPr lang="fr-FR" dirty="0" smtClean="0">
              <a:solidFill>
                <a:schemeClr val="tx2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1315760"/>
            <a:ext cx="8229600" cy="3394075"/>
          </a:xfrm>
        </p:spPr>
        <p:txBody>
          <a:bodyPr rtlCol="0">
            <a:normAutofit fontScale="85000" lnSpcReduction="10000"/>
          </a:bodyPr>
          <a:lstStyle/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ＭＳ Ｐゴシック" charset="0"/>
              </a:rPr>
              <a:t>	</a:t>
            </a:r>
            <a:r>
              <a:rPr lang="fr-F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ＭＳ Ｐゴシック" charset="0"/>
              </a:rPr>
              <a:t>La mise à disposition des ressources Unisciel structurées dans une logique thématique et de progression académique (Pédagothèque Adaptée au Cursus</a:t>
            </a:r>
            <a:r>
              <a:rPr lang="fr-FR" b="1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ＭＳ Ｐゴシック" charset="0"/>
              </a:rPr>
              <a:t>)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sz="30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ＭＳ Ｐゴシック" charset="0"/>
              </a:rPr>
              <a:t>	</a:t>
            </a:r>
            <a:r>
              <a:rPr lang="fr-FR" sz="1900" i="1" u="sng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ＭＳ Ｐゴシック" charset="0"/>
              </a:rPr>
              <a:t>Exemple de cible/usage</a:t>
            </a:r>
            <a:r>
              <a:rPr lang="fr-FR" sz="1900" i="1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ＭＳ Ｐゴシック" charset="0"/>
              </a:rPr>
              <a:t> </a:t>
            </a:r>
            <a:r>
              <a:rPr lang="fr-FR" sz="19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ＭＳ Ｐゴシック" charset="0"/>
              </a:rPr>
              <a:t>: </a:t>
            </a:r>
          </a:p>
          <a:p>
            <a:pPr algn="just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fr-FR" sz="19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ＭＳ Ｐゴシック" charset="0"/>
              </a:rPr>
              <a:t>étudiants désirant compléter à titre personnel les ressources dont ils disposent dans le cadre de leur formation.</a:t>
            </a:r>
          </a:p>
          <a:p>
            <a:pPr algn="just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fr-FR" sz="19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ＭＳ Ｐゴシック" charset="0"/>
              </a:rPr>
              <a:t>étudiants utilisant ces ressources dans le cadre d’une prescription d’un dispositif de lutte contre l’échec</a:t>
            </a:r>
          </a:p>
          <a:p>
            <a:pPr algn="just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fr-FR" sz="19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ＭＳ Ｐゴシック" charset="0"/>
              </a:rPr>
              <a:t>Enseignants désirant intégrer une ressource numérique dans le cadre de son enseignement</a:t>
            </a:r>
          </a:p>
          <a:p>
            <a:pPr algn="just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fr-FR" sz="19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ＭＳ Ｐゴシック" charset="0"/>
              </a:rPr>
              <a:t>Enseignants désirant prescrire des ressources complémentaires à son enseignement</a:t>
            </a:r>
            <a:endParaRPr lang="fr-FR" sz="2600" dirty="0" smtClean="0">
              <a:solidFill>
                <a:schemeClr val="tx1">
                  <a:lumMod val="75000"/>
                  <a:lumOff val="25000"/>
                </a:schemeClr>
              </a:solidFill>
              <a:ea typeface="ＭＳ Ｐゴシック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FR" dirty="0" smtClean="0">
              <a:solidFill>
                <a:schemeClr val="tx1">
                  <a:lumMod val="75000"/>
                  <a:lumOff val="25000"/>
                </a:schemeClr>
              </a:solidFill>
              <a:ea typeface="ＭＳ Ｐゴシック" charset="0"/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DB4A1F-8199-2A49-94D4-AD866A82EF4B}" type="slidenum">
              <a:rPr lang="fr-FR" smtClean="0"/>
              <a:pPr>
                <a:defRPr/>
              </a:pPr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9054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68313" y="402077"/>
            <a:ext cx="8229600" cy="857250"/>
          </a:xfrm>
        </p:spPr>
        <p:txBody>
          <a:bodyPr/>
          <a:lstStyle/>
          <a:p>
            <a:pPr marL="342900" indent="-342900" algn="ctr"/>
            <a:r>
              <a:rPr lang="fr-FR" dirty="0" smtClean="0">
                <a:solidFill>
                  <a:schemeClr val="tx2"/>
                </a:solidFill>
              </a:rPr>
              <a:t>Modalité  2</a:t>
            </a:r>
            <a:br>
              <a:rPr lang="fr-FR" dirty="0" smtClean="0">
                <a:solidFill>
                  <a:schemeClr val="tx2"/>
                </a:solidFill>
              </a:rPr>
            </a:br>
            <a:r>
              <a:rPr lang="fr-FR" sz="2400" dirty="0" smtClean="0">
                <a:solidFill>
                  <a:schemeClr val="tx2"/>
                </a:solidFill>
              </a:rPr>
              <a:t>Une banque de modules de formation autonomes</a:t>
            </a:r>
            <a:br>
              <a:rPr lang="fr-FR" sz="2400" dirty="0" smtClean="0">
                <a:solidFill>
                  <a:schemeClr val="tx2"/>
                </a:solidFill>
              </a:rPr>
            </a:br>
            <a:endParaRPr lang="fr-FR" dirty="0" smtClean="0">
              <a:solidFill>
                <a:schemeClr val="tx2"/>
              </a:solidFill>
            </a:endParaRPr>
          </a:p>
        </p:txBody>
      </p:sp>
      <p:sp>
        <p:nvSpPr>
          <p:cNvPr id="36867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04650" y="1208203"/>
            <a:ext cx="8229600" cy="3394075"/>
          </a:xfrm>
        </p:spPr>
        <p:txBody>
          <a:bodyPr>
            <a:normAutofit lnSpcReduction="10000"/>
          </a:bodyPr>
          <a:lstStyle/>
          <a:p>
            <a:pPr algn="just">
              <a:buFont typeface="Arial" charset="0"/>
              <a:buNone/>
            </a:pPr>
            <a:r>
              <a:rPr lang="fr-F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fr-F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Des ressources scénarisées dans une plate-forme pédagogique, structurant très fortement les activités et la guidance dans la progression de celle-ci, constituant des modules d’apprentissage autonomes</a:t>
            </a:r>
          </a:p>
          <a:p>
            <a:pPr algn="just">
              <a:buFont typeface="Arial" charset="0"/>
              <a:buNone/>
            </a:pPr>
            <a:r>
              <a:rPr lang="fr-FR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br>
              <a:rPr lang="fr-FR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fr-FR" sz="1600" i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Exemple de cible/usage</a:t>
            </a:r>
            <a:r>
              <a:rPr lang="fr-FR" sz="16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: </a:t>
            </a:r>
            <a:endParaRPr lang="fr-FR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fr-FR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étudiants dont les enseignants utiliseraient le dispositif en complément de leur propre intervention.</a:t>
            </a:r>
          </a:p>
          <a:p>
            <a:pPr lvl="1"/>
            <a:r>
              <a:rPr lang="fr-FR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dans le cadre d’une transition Université/Lycée (sans tutorat)</a:t>
            </a:r>
          </a:p>
          <a:p>
            <a:pPr lvl="1"/>
            <a:r>
              <a:rPr lang="fr-FR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dans le cadre d’un public d’établissements dans une antenne universitaire (avec tutorat local)</a:t>
            </a:r>
          </a:p>
          <a:p>
            <a:pPr lvl="1"/>
            <a:r>
              <a:rPr lang="fr-FR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dans le cadre d’une volonté d’autonomisation des étudiants</a:t>
            </a:r>
          </a:p>
          <a:p>
            <a:pPr lvl="1"/>
            <a:r>
              <a:rPr lang="fr-FR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dans le cadre de problèmes logistiques de ressources humaines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DB4A1F-8199-2A49-94D4-AD866A82EF4B}" type="slidenum">
              <a:rPr lang="fr-FR" smtClean="0"/>
              <a:pPr>
                <a:defRPr/>
              </a:pPr>
              <a:t>9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63994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heme/theme1.xml><?xml version="1.0" encoding="utf-8"?>
<a:theme xmlns:a="http://schemas.openxmlformats.org/drawingml/2006/main" name="Modele UNISCIEL 2014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561</TotalTime>
  <Words>562</Words>
  <Application>Microsoft Office PowerPoint</Application>
  <PresentationFormat>Affichage à l'écran (16:9)</PresentationFormat>
  <Paragraphs>181</Paragraphs>
  <Slides>12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8" baseType="lpstr">
      <vt:lpstr>ＭＳ Ｐゴシック</vt:lpstr>
      <vt:lpstr>Arial</vt:lpstr>
      <vt:lpstr>Calibri</vt:lpstr>
      <vt:lpstr>Lucida Grande</vt:lpstr>
      <vt:lpstr>Wingdings</vt:lpstr>
      <vt:lpstr>Modele UNISCIEL 2014</vt:lpstr>
      <vt:lpstr>Unisciel au service des établissements</vt:lpstr>
      <vt:lpstr>Unisciel aujourd’hui, c’est plus de 45 établissements ou groupements d’établissements</vt:lpstr>
      <vt:lpstr>Les missions historiques du groupement (GIS)</vt:lpstr>
      <vt:lpstr>Unisciel, c’est…</vt:lpstr>
      <vt:lpstr>Des réponses opérationnelles</vt:lpstr>
      <vt:lpstr>Des scénarios d’usage en appui  des problématiques des établissements</vt:lpstr>
      <vt:lpstr>Une réponse multi-modale</vt:lpstr>
      <vt:lpstr>Modalité  1 Un centre ressources virtuel </vt:lpstr>
      <vt:lpstr>Modalité  2 Une banque de modules de formation autonomes </vt:lpstr>
      <vt:lpstr>Des appels à projets</vt:lpstr>
      <vt:lpstr>En synthèse, le rôle d’Unisciel</vt:lpstr>
      <vt:lpstr>En conclusion</vt:lpstr>
    </vt:vector>
  </TitlesOfParts>
  <Company>SEMM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Maxime Beaugeois</dc:creator>
  <cp:lastModifiedBy>Marie Peterlongo</cp:lastModifiedBy>
  <cp:revision>56</cp:revision>
  <dcterms:created xsi:type="dcterms:W3CDTF">2014-11-19T06:44:47Z</dcterms:created>
  <dcterms:modified xsi:type="dcterms:W3CDTF">2016-01-21T09:08:38Z</dcterms:modified>
</cp:coreProperties>
</file>